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26" r:id="rId2"/>
    <p:sldId id="402" r:id="rId3"/>
    <p:sldId id="339" r:id="rId4"/>
    <p:sldId id="341" r:id="rId5"/>
    <p:sldId id="338" r:id="rId6"/>
    <p:sldId id="327" r:id="rId7"/>
    <p:sldId id="340" r:id="rId8"/>
    <p:sldId id="342" r:id="rId9"/>
    <p:sldId id="343" r:id="rId10"/>
    <p:sldId id="344" r:id="rId11"/>
    <p:sldId id="345" r:id="rId12"/>
    <p:sldId id="371" r:id="rId13"/>
    <p:sldId id="333" r:id="rId14"/>
    <p:sldId id="359" r:id="rId15"/>
    <p:sldId id="373" r:id="rId16"/>
    <p:sldId id="372" r:id="rId17"/>
    <p:sldId id="374" r:id="rId18"/>
    <p:sldId id="379" r:id="rId19"/>
    <p:sldId id="380" r:id="rId20"/>
    <p:sldId id="381" r:id="rId21"/>
    <p:sldId id="382" r:id="rId22"/>
    <p:sldId id="399" r:id="rId23"/>
    <p:sldId id="383" r:id="rId24"/>
    <p:sldId id="384" r:id="rId25"/>
    <p:sldId id="400" r:id="rId26"/>
    <p:sldId id="385" r:id="rId27"/>
    <p:sldId id="401" r:id="rId28"/>
    <p:sldId id="386" r:id="rId29"/>
    <p:sldId id="387" r:id="rId30"/>
    <p:sldId id="388" r:id="rId31"/>
    <p:sldId id="393" r:id="rId32"/>
    <p:sldId id="392" r:id="rId33"/>
    <p:sldId id="394" r:id="rId34"/>
    <p:sldId id="390" r:id="rId35"/>
    <p:sldId id="389" r:id="rId36"/>
    <p:sldId id="391" r:id="rId37"/>
    <p:sldId id="332" r:id="rId38"/>
    <p:sldId id="395" r:id="rId39"/>
    <p:sldId id="396" r:id="rId40"/>
    <p:sldId id="397" r:id="rId41"/>
    <p:sldId id="398" r:id="rId4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029F50-EF4A-4A1E-8174-DB2E9803B580}">
          <p14:sldIdLst>
            <p14:sldId id="326"/>
            <p14:sldId id="402"/>
            <p14:sldId id="339"/>
            <p14:sldId id="341"/>
            <p14:sldId id="338"/>
            <p14:sldId id="327"/>
          </p14:sldIdLst>
        </p14:section>
        <p14:section name="Methods (SLAM)" id="{3375BE86-73E6-42D1-9F8F-C3350BB86A33}">
          <p14:sldIdLst>
            <p14:sldId id="340"/>
            <p14:sldId id="342"/>
            <p14:sldId id="343"/>
            <p14:sldId id="344"/>
            <p14:sldId id="345"/>
          </p14:sldIdLst>
        </p14:section>
        <p14:section name="General Planning" id="{2CB59F66-16D8-4466-9106-05DA27663559}">
          <p14:sldIdLst>
            <p14:sldId id="371"/>
            <p14:sldId id="333"/>
            <p14:sldId id="359"/>
            <p14:sldId id="373"/>
            <p14:sldId id="372"/>
            <p14:sldId id="374"/>
            <p14:sldId id="379"/>
            <p14:sldId id="380"/>
            <p14:sldId id="381"/>
            <p14:sldId id="382"/>
            <p14:sldId id="399"/>
          </p14:sldIdLst>
        </p14:section>
        <p14:section name="Specific Objective" id="{590F9678-4F7B-4FCC-B7E3-B0AF89BF658B}">
          <p14:sldIdLst>
            <p14:sldId id="383"/>
            <p14:sldId id="384"/>
            <p14:sldId id="400"/>
            <p14:sldId id="385"/>
            <p14:sldId id="401"/>
            <p14:sldId id="386"/>
            <p14:sldId id="387"/>
          </p14:sldIdLst>
        </p14:section>
        <p14:section name="Expiramental Evaluation" id="{5115D5B2-91BA-426A-A20D-0183D7B72B73}">
          <p14:sldIdLst>
            <p14:sldId id="388"/>
            <p14:sldId id="393"/>
            <p14:sldId id="392"/>
            <p14:sldId id="394"/>
            <p14:sldId id="390"/>
            <p14:sldId id="389"/>
            <p14:sldId id="391"/>
          </p14:sldIdLst>
        </p14:section>
        <p14:section name="Our Implementation" id="{E28C446F-4F8B-4204-B305-8D1467AB7405}">
          <p14:sldIdLst>
            <p14:sldId id="332"/>
          </p14:sldIdLst>
        </p14:section>
        <p14:section name="Possible Extensions" id="{012ABD80-6D1B-4A53-9C3A-33567AD51C2D}">
          <p14:sldIdLst>
            <p14:sldId id="395"/>
            <p14:sldId id="396"/>
            <p14:sldId id="397"/>
            <p14:sldId id="3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21" autoAdjust="0"/>
  </p:normalViewPr>
  <p:slideViewPr>
    <p:cSldViewPr snapToGrid="0">
      <p:cViewPr varScale="1">
        <p:scale>
          <a:sx n="88" d="100"/>
          <a:sy n="88" d="100"/>
        </p:scale>
        <p:origin x="14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06/19/2022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(25 min)</a:t>
            </a:r>
          </a:p>
          <a:p>
            <a:endParaRPr lang="en-US" dirty="0"/>
          </a:p>
          <a:p>
            <a:r>
              <a:rPr lang="en-US" dirty="0"/>
              <a:t>Introduction                                                ----------- Dan (1:6)    [2 min]</a:t>
            </a:r>
          </a:p>
          <a:p>
            <a:r>
              <a:rPr lang="en-US" dirty="0"/>
              <a:t>General Belief Space Inference (SLAM)       ---------- Alon (7:11)  [4 min]</a:t>
            </a:r>
          </a:p>
          <a:p>
            <a:r>
              <a:rPr lang="en-US" dirty="0"/>
              <a:t>Planning in the General Belief Space          ----------- Dan (12:22) [6 min]</a:t>
            </a:r>
          </a:p>
          <a:p>
            <a:r>
              <a:rPr lang="en-US" dirty="0"/>
              <a:t>Formulating Specific Objective Function    -----------Alon (23:29) [6 min]</a:t>
            </a:r>
          </a:p>
          <a:p>
            <a:r>
              <a:rPr lang="en-US" dirty="0"/>
              <a:t>Experimental Evaluation                             -----------Dan (30:36) [3 min]</a:t>
            </a:r>
          </a:p>
          <a:p>
            <a:r>
              <a:rPr lang="en-US" dirty="0"/>
              <a:t>Implementation                                          -----------Alon(37) [1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Extensions                                      -----------Alon(41) [3 min]</a:t>
            </a:r>
          </a:p>
          <a:p>
            <a:endParaRPr lang="en-US" dirty="0"/>
          </a:p>
          <a:p>
            <a:r>
              <a:rPr lang="en-US" dirty="0"/>
              <a:t> </a:t>
            </a:r>
            <a:endParaRPr lang="he-IL" dirty="0"/>
          </a:p>
        </p:txBody>
      </p:sp>
      <p:sp>
        <p:nvSpPr>
          <p:cNvPr id="4" name="Slide Number Placeholder 3"/>
          <p:cNvSpPr>
            <a:spLocks noGrp="1"/>
          </p:cNvSpPr>
          <p:nvPr>
            <p:ph type="sldNum" sz="quarter" idx="5"/>
          </p:nvPr>
        </p:nvSpPr>
        <p:spPr/>
        <p:txBody>
          <a:bodyPr/>
          <a:lstStyle/>
          <a:p>
            <a:fld id="{52F2CEF2-90AD-4B3C-952B-C78CFED6D10D}" type="slidenum">
              <a:rPr lang="en-IL" smtClean="0"/>
              <a:t>2</a:t>
            </a:fld>
            <a:endParaRPr lang="en-IL"/>
          </a:p>
        </p:txBody>
      </p:sp>
    </p:spTree>
    <p:extLst>
      <p:ext uri="{BB962C8B-B14F-4D97-AF65-F5344CB8AC3E}">
        <p14:creationId xmlns:p14="http://schemas.microsoft.com/office/powerpoint/2010/main" val="394337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slide with saying that we need to plug in the models and then we get -&gt; next slide</a:t>
            </a:r>
          </a:p>
        </p:txBody>
      </p:sp>
      <p:sp>
        <p:nvSpPr>
          <p:cNvPr id="4" name="Slide Number Placeholder 3"/>
          <p:cNvSpPr>
            <a:spLocks noGrp="1"/>
          </p:cNvSpPr>
          <p:nvPr>
            <p:ph type="sldNum" sz="quarter" idx="5"/>
          </p:nvPr>
        </p:nvSpPr>
        <p:spPr/>
        <p:txBody>
          <a:bodyPr/>
          <a:lstStyle/>
          <a:p>
            <a:fld id="{52F2CEF2-90AD-4B3C-952B-C78CFED6D10D}" type="slidenum">
              <a:rPr lang="en-IL" smtClean="0"/>
              <a:t>19</a:t>
            </a:fld>
            <a:endParaRPr lang="en-IL"/>
          </a:p>
        </p:txBody>
      </p:sp>
    </p:spTree>
    <p:extLst>
      <p:ext uri="{BB962C8B-B14F-4D97-AF65-F5344CB8AC3E}">
        <p14:creationId xmlns:p14="http://schemas.microsoft.com/office/powerpoint/2010/main" val="3108554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“solving” EM without future measurements, we can find </a:t>
            </a:r>
            <a:r>
              <a:rPr lang="en-US" dirty="0" err="1"/>
              <a:t>I_kpl_Bar</a:t>
            </a:r>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21</a:t>
            </a:fld>
            <a:endParaRPr lang="en-IL"/>
          </a:p>
        </p:txBody>
      </p:sp>
    </p:spTree>
    <p:extLst>
      <p:ext uri="{BB962C8B-B14F-4D97-AF65-F5344CB8AC3E}">
        <p14:creationId xmlns:p14="http://schemas.microsoft.com/office/powerpoint/2010/main" val="4159338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a:t>
            </a:r>
          </a:p>
        </p:txBody>
      </p:sp>
      <p:sp>
        <p:nvSpPr>
          <p:cNvPr id="4" name="Slide Number Placeholder 3"/>
          <p:cNvSpPr>
            <a:spLocks noGrp="1"/>
          </p:cNvSpPr>
          <p:nvPr>
            <p:ph type="sldNum" sz="quarter" idx="5"/>
          </p:nvPr>
        </p:nvSpPr>
        <p:spPr/>
        <p:txBody>
          <a:bodyPr/>
          <a:lstStyle/>
          <a:p>
            <a:fld id="{52F2CEF2-90AD-4B3C-952B-C78CFED6D10D}" type="slidenum">
              <a:rPr lang="en-IL" smtClean="0"/>
              <a:t>26</a:t>
            </a:fld>
            <a:endParaRPr lang="en-IL"/>
          </a:p>
        </p:txBody>
      </p:sp>
    </p:spTree>
    <p:extLst>
      <p:ext uri="{BB962C8B-B14F-4D97-AF65-F5344CB8AC3E}">
        <p14:creationId xmlns:p14="http://schemas.microsoft.com/office/powerpoint/2010/main" val="324326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30</a:t>
            </a:fld>
            <a:endParaRPr lang="en-IL"/>
          </a:p>
        </p:txBody>
      </p:sp>
    </p:spTree>
    <p:extLst>
      <p:ext uri="{BB962C8B-B14F-4D97-AF65-F5344CB8AC3E}">
        <p14:creationId xmlns:p14="http://schemas.microsoft.com/office/powerpoint/2010/main" val="1657945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32</a:t>
            </a:fld>
            <a:endParaRPr lang="en-IL"/>
          </a:p>
        </p:txBody>
      </p:sp>
    </p:spTree>
    <p:extLst>
      <p:ext uri="{BB962C8B-B14F-4D97-AF65-F5344CB8AC3E}">
        <p14:creationId xmlns:p14="http://schemas.microsoft.com/office/powerpoint/2010/main" val="2211622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CNU – </a:t>
            </a:r>
            <a:r>
              <a:rPr lang="en-US" dirty="0"/>
              <a:t>Continuous Planning no uncertainty</a:t>
            </a:r>
            <a:endParaRPr lang="en-001" dirty="0"/>
          </a:p>
          <a:p>
            <a:r>
              <a:rPr lang="en-001" dirty="0"/>
              <a:t>DP - Discrete Planning: </a:t>
            </a:r>
          </a:p>
          <a:p>
            <a:r>
              <a:rPr lang="en-001" dirty="0"/>
              <a:t>	Selects a set of waypoints that corresponds to a potential loop c</a:t>
            </a:r>
            <a:r>
              <a:rPr lang="en-US" dirty="0"/>
              <a:t>lo</a:t>
            </a:r>
            <a:r>
              <a:rPr lang="en-001" dirty="0"/>
              <a:t>sure location and </a:t>
            </a:r>
            <a:r>
              <a:rPr lang="en-001" dirty="0" err="1"/>
              <a:t>calcu</a:t>
            </a:r>
            <a:r>
              <a:rPr lang="en-US" dirty="0"/>
              <a:t>la</a:t>
            </a:r>
            <a:r>
              <a:rPr lang="en-001" dirty="0" err="1"/>
              <a:t>tes</a:t>
            </a:r>
            <a:r>
              <a:rPr lang="en-001" dirty="0"/>
              <a:t> a path using global </a:t>
            </a:r>
            <a:r>
              <a:rPr lang="en-001" dirty="0" err="1"/>
              <a:t>Astar</a:t>
            </a:r>
            <a:r>
              <a:rPr lang="en-001" dirty="0"/>
              <a:t>. </a:t>
            </a:r>
          </a:p>
          <a:p>
            <a:r>
              <a:rPr lang="en-001" dirty="0"/>
              <a:t>	Uses a heuristic to reward nodes </a:t>
            </a:r>
            <a:r>
              <a:rPr lang="en-001" dirty="0" err="1"/>
              <a:t>wher</a:t>
            </a:r>
            <a:r>
              <a:rPr lang="en-US" dirty="0"/>
              <a:t>e</a:t>
            </a:r>
            <a:r>
              <a:rPr lang="en-001" dirty="0"/>
              <a:t> the robot is likely to reobserve landmarks</a:t>
            </a:r>
          </a:p>
          <a:p>
            <a:r>
              <a:rPr lang="en-001" dirty="0"/>
              <a:t>	Uses cost with two contrasting objectives: minimizing uncertainty and exploring new areas</a:t>
            </a:r>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33</a:t>
            </a:fld>
            <a:endParaRPr lang="en-IL"/>
          </a:p>
        </p:txBody>
      </p:sp>
    </p:spTree>
    <p:extLst>
      <p:ext uri="{BB962C8B-B14F-4D97-AF65-F5344CB8AC3E}">
        <p14:creationId xmlns:p14="http://schemas.microsoft.com/office/powerpoint/2010/main" val="2619063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quadratic cost:</a:t>
            </a:r>
          </a:p>
          <a:p>
            <a:pPr lvl="1"/>
            <a:r>
              <a:rPr lang="en-US" dirty="0"/>
              <a:t>we apply very strong control actions (arbitrarily neglecting the nominal control, while, close to the goal, we apply weak control and we</a:t>
            </a:r>
          </a:p>
          <a:p>
            <a:pPr lvl="1"/>
            <a:r>
              <a:rPr lang="en-US" dirty="0"/>
              <a:t>mainly follow the nominal control)</a:t>
            </a:r>
          </a:p>
          <a:p>
            <a:endParaRPr lang="en-US" dirty="0"/>
          </a:p>
          <a:p>
            <a:r>
              <a:rPr lang="en-US" dirty="0"/>
              <a:t>Weighting quadratic costs is difficult and was handled via a changing alpha value.</a:t>
            </a:r>
          </a:p>
          <a:p>
            <a:r>
              <a:rPr lang="en-US" dirty="0"/>
              <a:t>We can also:</a:t>
            </a:r>
          </a:p>
          <a:p>
            <a:pPr marL="171450" indent="-171450">
              <a:buFont typeface="Arial" panose="020B0604020202020204" pitchFamily="34" charset="0"/>
              <a:buChar char="•"/>
            </a:pPr>
            <a:r>
              <a:rPr lang="en-US" dirty="0"/>
              <a:t>Set waypoints to make the term </a:t>
            </a:r>
            <a:r>
              <a:rPr lang="en-US" dirty="0" err="1"/>
              <a:t>Xg-Xk</a:t>
            </a:r>
            <a:r>
              <a:rPr lang="en-US" dirty="0"/>
              <a:t> constant</a:t>
            </a:r>
          </a:p>
          <a:p>
            <a:pPr marL="171450" indent="-171450">
              <a:buFont typeface="Arial" panose="020B0604020202020204" pitchFamily="34" charset="0"/>
              <a:buChar char="•"/>
            </a:pPr>
            <a:r>
              <a:rPr lang="en-US" dirty="0"/>
              <a:t>Use l1 norm instead of Euclidian norm for distances (removes the dependence of the control action on the distance to the goal but is not differentiable at the origin and yada yada)</a:t>
            </a:r>
          </a:p>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38</a:t>
            </a:fld>
            <a:endParaRPr lang="en-IL"/>
          </a:p>
        </p:txBody>
      </p:sp>
    </p:spTree>
    <p:extLst>
      <p:ext uri="{BB962C8B-B14F-4D97-AF65-F5344CB8AC3E}">
        <p14:creationId xmlns:p14="http://schemas.microsoft.com/office/powerpoint/2010/main" val="1291319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penalizing violation from the bounds, make sure in a hard constraint that we don’t violate. This will guarantee that we don’t “skew”</a:t>
            </a:r>
          </a:p>
          <a:p>
            <a:endParaRPr lang="en-US" dirty="0"/>
          </a:p>
          <a:p>
            <a:r>
              <a:rPr lang="en-US" dirty="0"/>
              <a:t>When  x -&gt; 0 log(x) -&gt; -inf making the cost basically inf.</a:t>
            </a:r>
          </a:p>
        </p:txBody>
      </p:sp>
      <p:sp>
        <p:nvSpPr>
          <p:cNvPr id="4" name="Slide Number Placeholder 3"/>
          <p:cNvSpPr>
            <a:spLocks noGrp="1"/>
          </p:cNvSpPr>
          <p:nvPr>
            <p:ph type="sldNum" sz="quarter" idx="5"/>
          </p:nvPr>
        </p:nvSpPr>
        <p:spPr/>
        <p:txBody>
          <a:bodyPr/>
          <a:lstStyle/>
          <a:p>
            <a:fld id="{52F2CEF2-90AD-4B3C-952B-C78CFED6D10D}" type="slidenum">
              <a:rPr lang="en-IL" smtClean="0"/>
              <a:t>40</a:t>
            </a:fld>
            <a:endParaRPr lang="en-IL"/>
          </a:p>
        </p:txBody>
      </p:sp>
    </p:spTree>
    <p:extLst>
      <p:ext uri="{BB962C8B-B14F-4D97-AF65-F5344CB8AC3E}">
        <p14:creationId xmlns:p14="http://schemas.microsoft.com/office/powerpoint/2010/main" val="4194650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Horizon length: Check distance to goal before deciding</a:t>
            </a:r>
          </a:p>
          <a:p>
            <a:endParaRPr lang="en-US" dirty="0"/>
          </a:p>
          <a:p>
            <a:r>
              <a:rPr lang="en-US" dirty="0"/>
              <a:t>Simplifications: (image from </a:t>
            </a:r>
            <a:r>
              <a:rPr lang="en-US" dirty="0" err="1"/>
              <a:t>khen</a:t>
            </a:r>
            <a:r>
              <a:rPr lang="en-US" dirty="0"/>
              <a:t> Elimelech and Vadim “Simplified decision making in the belief space using belief </a:t>
            </a:r>
            <a:r>
              <a:rPr lang="en-US" dirty="0" err="1"/>
              <a:t>sparsification</a:t>
            </a:r>
            <a:r>
              <a:rPr lang="en-US" dirty="0"/>
              <a:t>”</a:t>
            </a:r>
          </a:p>
          <a:p>
            <a:r>
              <a:rPr lang="en-US" dirty="0"/>
              <a:t>Solver</a:t>
            </a:r>
          </a:p>
          <a:p>
            <a:r>
              <a:rPr lang="en-US" dirty="0"/>
              <a:t>Cluster of landmarks -&gt; one landmark</a:t>
            </a:r>
          </a:p>
        </p:txBody>
      </p:sp>
      <p:sp>
        <p:nvSpPr>
          <p:cNvPr id="4" name="Slide Number Placeholder 3"/>
          <p:cNvSpPr>
            <a:spLocks noGrp="1"/>
          </p:cNvSpPr>
          <p:nvPr>
            <p:ph type="sldNum" sz="quarter" idx="5"/>
          </p:nvPr>
        </p:nvSpPr>
        <p:spPr/>
        <p:txBody>
          <a:bodyPr/>
          <a:lstStyle/>
          <a:p>
            <a:fld id="{52F2CEF2-90AD-4B3C-952B-C78CFED6D10D}" type="slidenum">
              <a:rPr lang="en-IL" smtClean="0"/>
              <a:t>41</a:t>
            </a:fld>
            <a:endParaRPr lang="en-IL"/>
          </a:p>
        </p:txBody>
      </p:sp>
    </p:spTree>
    <p:extLst>
      <p:ext uri="{BB962C8B-B14F-4D97-AF65-F5344CB8AC3E}">
        <p14:creationId xmlns:p14="http://schemas.microsoft.com/office/powerpoint/2010/main" val="296079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3</a:t>
            </a:fld>
            <a:endParaRPr lang="en-IL"/>
          </a:p>
        </p:txBody>
      </p:sp>
    </p:spTree>
    <p:extLst>
      <p:ext uri="{BB962C8B-B14F-4D97-AF65-F5344CB8AC3E}">
        <p14:creationId xmlns:p14="http://schemas.microsoft.com/office/powerpoint/2010/main" val="227128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UAV in an unknown </a:t>
            </a:r>
          </a:p>
        </p:txBody>
      </p:sp>
      <p:sp>
        <p:nvSpPr>
          <p:cNvPr id="4" name="Slide Number Placeholder 3"/>
          <p:cNvSpPr>
            <a:spLocks noGrp="1"/>
          </p:cNvSpPr>
          <p:nvPr>
            <p:ph type="sldNum" sz="quarter" idx="5"/>
          </p:nvPr>
        </p:nvSpPr>
        <p:spPr/>
        <p:txBody>
          <a:bodyPr/>
          <a:lstStyle/>
          <a:p>
            <a:fld id="{52F2CEF2-90AD-4B3C-952B-C78CFED6D10D}" type="slidenum">
              <a:rPr lang="en-IL" smtClean="0"/>
              <a:t>5</a:t>
            </a:fld>
            <a:endParaRPr lang="en-IL"/>
          </a:p>
        </p:txBody>
      </p:sp>
    </p:spTree>
    <p:extLst>
      <p:ext uri="{BB962C8B-B14F-4D97-AF65-F5344CB8AC3E}">
        <p14:creationId xmlns:p14="http://schemas.microsoft.com/office/powerpoint/2010/main" val="173716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10</a:t>
            </a:fld>
            <a:endParaRPr lang="en-IL"/>
          </a:p>
        </p:txBody>
      </p:sp>
    </p:spTree>
    <p:extLst>
      <p:ext uri="{BB962C8B-B14F-4D97-AF65-F5344CB8AC3E}">
        <p14:creationId xmlns:p14="http://schemas.microsoft.com/office/powerpoint/2010/main" val="108172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Action Space: </a:t>
            </a:r>
          </a:p>
          <a:p>
            <a:r>
              <a:rPr lang="en-US" dirty="0"/>
              <a:t>The machine does not involve searching over the action space, but optimizing over it</a:t>
            </a:r>
          </a:p>
        </p:txBody>
      </p:sp>
      <p:sp>
        <p:nvSpPr>
          <p:cNvPr id="4" name="Slide Number Placeholder 3"/>
          <p:cNvSpPr>
            <a:spLocks noGrp="1"/>
          </p:cNvSpPr>
          <p:nvPr>
            <p:ph type="sldNum" sz="quarter" idx="5"/>
          </p:nvPr>
        </p:nvSpPr>
        <p:spPr/>
        <p:txBody>
          <a:bodyPr/>
          <a:lstStyle/>
          <a:p>
            <a:fld id="{52F2CEF2-90AD-4B3C-952B-C78CFED6D10D}" type="slidenum">
              <a:rPr lang="en-IL" smtClean="0"/>
              <a:t>14</a:t>
            </a:fld>
            <a:endParaRPr lang="en-IL"/>
          </a:p>
        </p:txBody>
      </p:sp>
    </p:spTree>
    <p:extLst>
      <p:ext uri="{BB962C8B-B14F-4D97-AF65-F5344CB8AC3E}">
        <p14:creationId xmlns:p14="http://schemas.microsoft.com/office/powerpoint/2010/main" val="2308847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The control update is preformed in a continuous domain and can be realized using different optimization techniques. In the paper the method that used is a simple gradient method to compute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𝑢</m:t>
                        </m:r>
                      </m:e>
                      <m:sub>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𝐿</m:t>
                        </m:r>
                        <m:r>
                          <a:rPr lang="en-US" sz="1200" b="0" i="1" smtClean="0">
                            <a:latin typeface="Cambria Math" panose="02040503050406030204" pitchFamily="18" charset="0"/>
                          </a:rPr>
                          <m:t>−</m:t>
                        </m:r>
                        <m:r>
                          <a:rPr lang="en-US" sz="1200" b="0" i="1" smtClean="0">
                            <a:latin typeface="Cambria Math" panose="02040503050406030204" pitchFamily="18" charset="0"/>
                          </a:rPr>
                          <m:t>1</m:t>
                        </m:r>
                      </m:sub>
                      <m:sup>
                        <m:r>
                          <a:rPr lang="en-US" sz="1200" b="0" i="1" smtClean="0">
                            <a:latin typeface="Cambria Math" panose="02040503050406030204" pitchFamily="18" charset="0"/>
                          </a:rPr>
                          <m:t>⋆</m:t>
                        </m:r>
                      </m:sup>
                    </m:sSubSup>
                  </m:oMath>
                </a14:m>
                <a:r>
                  <a:rPr lang="en-US" sz="1200" dirty="0"/>
                  <a:t>.</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The control update is preformed in a continuous domain and can be realized using different optimization techniques. In the paper the method that used is a simple gradient method to compute </a:t>
                </a:r>
                <a:r>
                  <a:rPr lang="en-US" sz="1200" b="0" i="0">
                    <a:latin typeface="Cambria Math" panose="02040503050406030204" pitchFamily="18" charset="0"/>
                  </a:rPr>
                  <a:t>𝑢_(𝑘:𝑘+𝐿−1)^⋆</a:t>
                </a:r>
                <a:r>
                  <a:rPr lang="en-US" sz="1200" dirty="0"/>
                  <a:t>.</a:t>
                </a:r>
              </a:p>
              <a:p>
                <a:endParaRPr lang="en-US"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15</a:t>
            </a:fld>
            <a:endParaRPr lang="en-IL"/>
          </a:p>
        </p:txBody>
      </p:sp>
    </p:spTree>
    <p:extLst>
      <p:ext uri="{BB962C8B-B14F-4D97-AF65-F5344CB8AC3E}">
        <p14:creationId xmlns:p14="http://schemas.microsoft.com/office/powerpoint/2010/main" val="427352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know how to update u from J</a:t>
            </a:r>
          </a:p>
          <a:p>
            <a:r>
              <a:rPr lang="en-US" dirty="0"/>
              <a:t>No we need to learn how to compute J from u</a:t>
            </a:r>
          </a:p>
        </p:txBody>
      </p:sp>
      <p:sp>
        <p:nvSpPr>
          <p:cNvPr id="4" name="Slide Number Placeholder 3"/>
          <p:cNvSpPr>
            <a:spLocks noGrp="1"/>
          </p:cNvSpPr>
          <p:nvPr>
            <p:ph type="sldNum" sz="quarter" idx="5"/>
          </p:nvPr>
        </p:nvSpPr>
        <p:spPr/>
        <p:txBody>
          <a:bodyPr/>
          <a:lstStyle/>
          <a:p>
            <a:fld id="{52F2CEF2-90AD-4B3C-952B-C78CFED6D10D}" type="slidenum">
              <a:rPr lang="en-IL" smtClean="0"/>
              <a:t>16</a:t>
            </a:fld>
            <a:endParaRPr lang="en-IL"/>
          </a:p>
        </p:txBody>
      </p:sp>
    </p:spTree>
    <p:extLst>
      <p:ext uri="{BB962C8B-B14F-4D97-AF65-F5344CB8AC3E}">
        <p14:creationId xmlns:p14="http://schemas.microsoft.com/office/powerpoint/2010/main" val="348904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inner layer involve the computation of the Gaussian approximation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Whose mean value coincides with the MAP estimate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17</a:t>
            </a:fld>
            <a:endParaRPr lang="en-IL"/>
          </a:p>
        </p:txBody>
      </p:sp>
    </p:spTree>
    <p:extLst>
      <p:ext uri="{BB962C8B-B14F-4D97-AF65-F5344CB8AC3E}">
        <p14:creationId xmlns:p14="http://schemas.microsoft.com/office/powerpoint/2010/main" val="150863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Minka 1998 promises that this EM convergences to a local minimum of the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2F2CEF2-90AD-4B3C-952B-C78CFED6D10D}" type="slidenum">
              <a:rPr lang="en-IL" smtClean="0"/>
              <a:t>18</a:t>
            </a:fld>
            <a:endParaRPr lang="en-IL"/>
          </a:p>
        </p:txBody>
      </p:sp>
    </p:spTree>
    <p:extLst>
      <p:ext uri="{BB962C8B-B14F-4D97-AF65-F5344CB8AC3E}">
        <p14:creationId xmlns:p14="http://schemas.microsoft.com/office/powerpoint/2010/main" val="3324137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06/19/2022 13:56</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06/19/2022 13:56</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06/19/2022 13:56</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06/19/2022 13:56</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06/19/2022 13:56</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06/19/2022 13:56</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06/19/2022 13:56</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06/19/2022 13:56</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06/19/2022 13:56</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06/19/2022 13:56</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06/19/2022 13:56</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06/19/2022 13:56</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26.png"/><Relationship Id="rId4" Type="http://schemas.openxmlformats.org/officeDocument/2006/relationships/image" Target="../media/image240.png"/></Relationships>
</file>

<file path=ppt/slides/_rels/slide1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1.jp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30.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6.png"/><Relationship Id="rId4" Type="http://schemas.openxmlformats.org/officeDocument/2006/relationships/image" Target="../media/image440.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8.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7.png"/><Relationship Id="rId10" Type="http://schemas.microsoft.com/office/2007/relationships/hdphoto" Target="../media/hdphoto1.wdp"/><Relationship Id="rId4" Type="http://schemas.openxmlformats.org/officeDocument/2006/relationships/image" Target="../media/image52.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0.png"/><Relationship Id="rId4" Type="http://schemas.openxmlformats.org/officeDocument/2006/relationships/image" Target="../media/image97.png"/><Relationship Id="rId9" Type="http://schemas.openxmlformats.org/officeDocument/2006/relationships/image" Target="../media/image103.png"/></Relationships>
</file>

<file path=ppt/slides/_rels/slide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1.jpe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367223" y="5644991"/>
            <a:ext cx="3272050" cy="769441"/>
          </a:xfrm>
          <a:prstGeom prst="rect">
            <a:avLst/>
          </a:prstGeom>
          <a:noFill/>
        </p:spPr>
        <p:txBody>
          <a:bodyPr wrap="none" rtlCol="0">
            <a:spAutoFit/>
          </a:bodyPr>
          <a:lstStyle/>
          <a:p>
            <a:r>
              <a:rPr lang="en-US" sz="4400" dirty="0"/>
              <a:t>Dan and Alon</a:t>
            </a:r>
            <a:endParaRPr lang="en-IL" sz="4400" dirty="0"/>
          </a:p>
        </p:txBody>
      </p:sp>
      <p:grpSp>
        <p:nvGrpSpPr>
          <p:cNvPr id="9" name="Group 8">
            <a:extLst>
              <a:ext uri="{FF2B5EF4-FFF2-40B4-BE49-F238E27FC236}">
                <a16:creationId xmlns:a16="http://schemas.microsoft.com/office/drawing/2014/main" id="{9FADF10A-2ACF-46FD-82DC-6AB497DC0BB3}"/>
              </a:ext>
            </a:extLst>
          </p:cNvPr>
          <p:cNvGrpSpPr/>
          <p:nvPr/>
        </p:nvGrpSpPr>
        <p:grpSpPr>
          <a:xfrm>
            <a:off x="1371827" y="1213009"/>
            <a:ext cx="9328944" cy="2215991"/>
            <a:chOff x="2216727" y="1801091"/>
            <a:chExt cx="9328944" cy="2215991"/>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8997015" cy="1569660"/>
            </a:xfrm>
            <a:prstGeom prst="rect">
              <a:avLst/>
            </a:prstGeom>
            <a:noFill/>
          </p:spPr>
          <p:txBody>
            <a:bodyPr wrap="none" rtlCol="0">
              <a:spAutoFit/>
            </a:bodyPr>
            <a:lstStyle/>
            <a:p>
              <a:pPr algn="ctr"/>
              <a:r>
                <a:rPr lang="en-US" sz="3200" dirty="0"/>
                <a:t>Planning in the Continuous Domain: a Generalized</a:t>
              </a:r>
            </a:p>
            <a:p>
              <a:pPr algn="ctr"/>
              <a:r>
                <a:rPr lang="en-US" sz="3200" dirty="0"/>
                <a:t>Belief Space Approach for Autonomous Navigation in</a:t>
              </a:r>
            </a:p>
            <a:p>
              <a:pPr algn="ctr"/>
              <a:r>
                <a:rPr lang="en-US" sz="3200" dirty="0"/>
                <a:t>Unknown Environments</a:t>
              </a:r>
              <a:endParaRPr lang="en-IL" sz="3200" dirty="0"/>
            </a:p>
          </p:txBody>
        </p:sp>
        <p:sp>
          <p:nvSpPr>
            <p:cNvPr id="12" name="TextBox 11">
              <a:extLst>
                <a:ext uri="{FF2B5EF4-FFF2-40B4-BE49-F238E27FC236}">
                  <a16:creationId xmlns:a16="http://schemas.microsoft.com/office/drawing/2014/main" id="{AB46966B-E7F5-4DF2-B770-E8EBB2620C28}"/>
                </a:ext>
              </a:extLst>
            </p:cNvPr>
            <p:cNvSpPr txBox="1"/>
            <p:nvPr/>
          </p:nvSpPr>
          <p:spPr>
            <a:xfrm>
              <a:off x="2404178" y="3370751"/>
              <a:ext cx="9141493" cy="646331"/>
            </a:xfrm>
            <a:prstGeom prst="rect">
              <a:avLst/>
            </a:prstGeom>
            <a:noFill/>
          </p:spPr>
          <p:txBody>
            <a:bodyPr wrap="square" rtlCol="0">
              <a:spAutoFit/>
            </a:bodyPr>
            <a:lstStyle/>
            <a:p>
              <a:pPr algn="ctr"/>
              <a:r>
                <a:rPr lang="en-US" dirty="0">
                  <a:solidFill>
                    <a:schemeClr val="bg2">
                      <a:lumMod val="50000"/>
                    </a:schemeClr>
                  </a:solidFill>
                </a:rPr>
                <a:t>Vadim </a:t>
              </a:r>
              <a:r>
                <a:rPr lang="en-US" dirty="0" err="1">
                  <a:solidFill>
                    <a:schemeClr val="bg2">
                      <a:lumMod val="50000"/>
                    </a:schemeClr>
                  </a:solidFill>
                </a:rPr>
                <a:t>Indelman</a:t>
              </a:r>
              <a:r>
                <a:rPr lang="en-US" dirty="0">
                  <a:solidFill>
                    <a:schemeClr val="bg2">
                      <a:lumMod val="50000"/>
                    </a:schemeClr>
                  </a:solidFill>
                </a:rPr>
                <a:t>, Luca </a:t>
              </a:r>
              <a:r>
                <a:rPr lang="en-US" dirty="0" err="1">
                  <a:solidFill>
                    <a:schemeClr val="bg2">
                      <a:lumMod val="50000"/>
                    </a:schemeClr>
                  </a:solidFill>
                </a:rPr>
                <a:t>Carlone</a:t>
              </a:r>
              <a:r>
                <a:rPr lang="en-US" dirty="0">
                  <a:solidFill>
                    <a:schemeClr val="bg2">
                      <a:lumMod val="50000"/>
                    </a:schemeClr>
                  </a:solidFill>
                </a:rPr>
                <a:t> , and Frank </a:t>
              </a:r>
              <a:r>
                <a:rPr lang="en-US" dirty="0" err="1">
                  <a:solidFill>
                    <a:schemeClr val="bg2">
                      <a:lumMod val="50000"/>
                    </a:schemeClr>
                  </a:solidFill>
                </a:rPr>
                <a:t>Dellaert</a:t>
              </a:r>
              <a:endParaRPr lang="en-US" dirty="0">
                <a:solidFill>
                  <a:schemeClr val="bg2">
                    <a:lumMod val="50000"/>
                  </a:schemeClr>
                </a:solidFill>
              </a:endParaRPr>
            </a:p>
            <a:p>
              <a:pPr algn="ctr"/>
              <a:r>
                <a:rPr lang="en-US" dirty="0">
                  <a:solidFill>
                    <a:schemeClr val="bg2">
                      <a:lumMod val="50000"/>
                    </a:schemeClr>
                  </a:solidFill>
                </a:rPr>
                <a:t>International Journal of Robotics Research </a:t>
              </a:r>
              <a:r>
                <a:rPr lang="en-US" b="0" i="1" dirty="0">
                  <a:solidFill>
                    <a:srgbClr val="373737"/>
                  </a:solidFill>
                  <a:effectLst/>
                  <a:latin typeface="Helvetica Neue"/>
                </a:rPr>
                <a:t>- </a:t>
              </a:r>
              <a:r>
                <a:rPr lang="en-US" dirty="0">
                  <a:solidFill>
                    <a:schemeClr val="bg2">
                      <a:lumMod val="50000"/>
                    </a:schemeClr>
                  </a:solidFill>
                </a:rPr>
                <a:t>2015</a:t>
              </a:r>
              <a:endParaRPr lang="en-IL" dirty="0">
                <a:solidFill>
                  <a:schemeClr val="bg2">
                    <a:lumMod val="50000"/>
                  </a:schemeClr>
                </a:solidFill>
              </a:endParaRPr>
            </a:p>
          </p:txBody>
        </p:sp>
      </p:grp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
        <p:nvSpPr>
          <p:cNvPr id="8" name="TextBox 7">
            <a:extLst>
              <a:ext uri="{FF2B5EF4-FFF2-40B4-BE49-F238E27FC236}">
                <a16:creationId xmlns:a16="http://schemas.microsoft.com/office/drawing/2014/main" id="{DA301091-7170-1AAA-6868-2EA37D7956F3}"/>
              </a:ext>
            </a:extLst>
          </p:cNvPr>
          <p:cNvSpPr txBox="1"/>
          <p:nvPr/>
        </p:nvSpPr>
        <p:spPr>
          <a:xfrm>
            <a:off x="2704371" y="4431010"/>
            <a:ext cx="7025493" cy="923330"/>
          </a:xfrm>
          <a:prstGeom prst="rect">
            <a:avLst/>
          </a:prstGeom>
          <a:noFill/>
        </p:spPr>
        <p:txBody>
          <a:bodyPr wrap="square">
            <a:spAutoFit/>
          </a:bodyPr>
          <a:lstStyle/>
          <a:p>
            <a:pPr algn="ctr"/>
            <a:r>
              <a:rPr lang="en-US" dirty="0" err="1">
                <a:solidFill>
                  <a:schemeClr val="bg2">
                    <a:lumMod val="50000"/>
                  </a:schemeClr>
                </a:solidFill>
              </a:rPr>
              <a:t>Indelman</a:t>
            </a:r>
            <a:r>
              <a:rPr lang="en-US" dirty="0">
                <a:solidFill>
                  <a:schemeClr val="bg2">
                    <a:lumMod val="50000"/>
                  </a:schemeClr>
                </a:solidFill>
              </a:rPr>
              <a:t>, V., </a:t>
            </a:r>
            <a:r>
              <a:rPr lang="en-US" dirty="0" err="1">
                <a:solidFill>
                  <a:schemeClr val="bg2">
                    <a:lumMod val="50000"/>
                  </a:schemeClr>
                </a:solidFill>
              </a:rPr>
              <a:t>Carlone</a:t>
            </a:r>
            <a:r>
              <a:rPr lang="en-US" dirty="0">
                <a:solidFill>
                  <a:schemeClr val="bg2">
                    <a:lumMod val="50000"/>
                  </a:schemeClr>
                </a:solidFill>
              </a:rPr>
              <a:t>, L., and </a:t>
            </a:r>
            <a:r>
              <a:rPr lang="en-US" dirty="0" err="1">
                <a:solidFill>
                  <a:schemeClr val="bg2">
                    <a:lumMod val="50000"/>
                  </a:schemeClr>
                </a:solidFill>
              </a:rPr>
              <a:t>Dellaert</a:t>
            </a:r>
            <a:r>
              <a:rPr lang="en-US" dirty="0">
                <a:solidFill>
                  <a:schemeClr val="bg2">
                    <a:lumMod val="50000"/>
                  </a:schemeClr>
                </a:solidFill>
              </a:rPr>
              <a:t>, F. (</a:t>
            </a:r>
            <a:r>
              <a:rPr lang="en-US" dirty="0">
                <a:solidFill>
                  <a:schemeClr val="bg2">
                    <a:lumMod val="50000"/>
                  </a:schemeClr>
                </a:solidFill>
                <a:highlight>
                  <a:srgbClr val="FFFF00"/>
                </a:highlight>
              </a:rPr>
              <a:t>2014</a:t>
            </a:r>
            <a:r>
              <a:rPr lang="en-US" dirty="0">
                <a:solidFill>
                  <a:schemeClr val="bg2">
                    <a:lumMod val="50000"/>
                  </a:schemeClr>
                </a:solidFill>
              </a:rPr>
              <a:t>). Planning under uncertainty in the continuous domain: a generalized belief space approach. In IEEE Intl. Conf. on Robotics and Automation (ICRA).</a:t>
            </a:r>
          </a:p>
        </p:txBody>
      </p:sp>
      <p:sp>
        <p:nvSpPr>
          <p:cNvPr id="11" name="TextBox 10">
            <a:extLst>
              <a:ext uri="{FF2B5EF4-FFF2-40B4-BE49-F238E27FC236}">
                <a16:creationId xmlns:a16="http://schemas.microsoft.com/office/drawing/2014/main" id="{11ED21D0-CE8E-D05E-63B2-94FBCBC40AAA}"/>
              </a:ext>
            </a:extLst>
          </p:cNvPr>
          <p:cNvSpPr txBox="1"/>
          <p:nvPr/>
        </p:nvSpPr>
        <p:spPr>
          <a:xfrm>
            <a:off x="2554491" y="3740948"/>
            <a:ext cx="7538929" cy="646331"/>
          </a:xfrm>
          <a:prstGeom prst="rect">
            <a:avLst/>
          </a:prstGeom>
          <a:noFill/>
        </p:spPr>
        <p:txBody>
          <a:bodyPr wrap="square">
            <a:spAutoFit/>
          </a:bodyPr>
          <a:lstStyle/>
          <a:p>
            <a:pPr algn="ctr"/>
            <a:r>
              <a:rPr lang="en-US" dirty="0" err="1">
                <a:solidFill>
                  <a:schemeClr val="bg2">
                    <a:lumMod val="50000"/>
                  </a:schemeClr>
                </a:solidFill>
              </a:rPr>
              <a:t>Indelman</a:t>
            </a:r>
            <a:r>
              <a:rPr lang="en-US" dirty="0">
                <a:solidFill>
                  <a:schemeClr val="bg2">
                    <a:lumMod val="50000"/>
                  </a:schemeClr>
                </a:solidFill>
              </a:rPr>
              <a:t>, V., </a:t>
            </a:r>
            <a:r>
              <a:rPr lang="en-US" dirty="0" err="1">
                <a:solidFill>
                  <a:schemeClr val="bg2">
                    <a:lumMod val="50000"/>
                  </a:schemeClr>
                </a:solidFill>
              </a:rPr>
              <a:t>Carlone</a:t>
            </a:r>
            <a:r>
              <a:rPr lang="en-US" dirty="0">
                <a:solidFill>
                  <a:schemeClr val="bg2">
                    <a:lumMod val="50000"/>
                  </a:schemeClr>
                </a:solidFill>
              </a:rPr>
              <a:t>, L., and </a:t>
            </a:r>
            <a:r>
              <a:rPr lang="en-US" dirty="0" err="1">
                <a:solidFill>
                  <a:schemeClr val="bg2">
                    <a:lumMod val="50000"/>
                  </a:schemeClr>
                </a:solidFill>
              </a:rPr>
              <a:t>Dellaert</a:t>
            </a:r>
            <a:r>
              <a:rPr lang="en-US" dirty="0">
                <a:solidFill>
                  <a:schemeClr val="bg2">
                    <a:lumMod val="50000"/>
                  </a:schemeClr>
                </a:solidFill>
              </a:rPr>
              <a:t>, F. (</a:t>
            </a:r>
            <a:r>
              <a:rPr lang="en-US" dirty="0">
                <a:solidFill>
                  <a:schemeClr val="bg2">
                    <a:lumMod val="50000"/>
                  </a:schemeClr>
                </a:solidFill>
                <a:highlight>
                  <a:srgbClr val="FFFF00"/>
                </a:highlight>
              </a:rPr>
              <a:t>2013</a:t>
            </a:r>
            <a:r>
              <a:rPr lang="en-US" dirty="0">
                <a:solidFill>
                  <a:schemeClr val="bg2">
                    <a:lumMod val="50000"/>
                  </a:schemeClr>
                </a:solidFill>
              </a:rPr>
              <a:t>). Towards planning in generalized belief space. In Proc. of the Intl. </a:t>
            </a:r>
            <a:r>
              <a:rPr lang="en-US" dirty="0" err="1">
                <a:solidFill>
                  <a:schemeClr val="bg2">
                    <a:lumMod val="50000"/>
                  </a:schemeClr>
                </a:solidFill>
              </a:rPr>
              <a:t>Symp</a:t>
            </a:r>
            <a:r>
              <a:rPr lang="en-US" dirty="0">
                <a:solidFill>
                  <a:schemeClr val="bg2">
                    <a:lumMod val="50000"/>
                  </a:schemeClr>
                </a:solidFill>
              </a:rPr>
              <a:t>. of Robotics Research (ISRR).</a:t>
            </a:r>
          </a:p>
        </p:txBody>
      </p:sp>
    </p:spTree>
    <p:extLst>
      <p:ext uri="{BB962C8B-B14F-4D97-AF65-F5344CB8AC3E}">
        <p14:creationId xmlns:p14="http://schemas.microsoft.com/office/powerpoint/2010/main" val="414625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CC6CF3-A614-250C-95CC-089837778C92}"/>
              </a:ext>
            </a:extLst>
          </p:cNvPr>
          <p:cNvSpPr>
            <a:spLocks noGrp="1"/>
          </p:cNvSpPr>
          <p:nvPr>
            <p:ph type="sldNum" sz="quarter" idx="12"/>
          </p:nvPr>
        </p:nvSpPr>
        <p:spPr/>
        <p:txBody>
          <a:bodyPr/>
          <a:lstStyle/>
          <a:p>
            <a:fld id="{16DBD0CC-423F-4B58-AFF5-83B6DD233671}" type="slidenum">
              <a:rPr lang="en-IL" smtClean="0"/>
              <a:t>10</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DC0469-88DF-EDB5-1602-7FCAFB93D8BA}"/>
                  </a:ext>
                </a:extLst>
              </p:cNvPr>
              <p:cNvSpPr txBox="1"/>
              <p:nvPr/>
            </p:nvSpPr>
            <p:spPr>
              <a:xfrm>
                <a:off x="2931405" y="1086317"/>
                <a:ext cx="6097836" cy="10175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smtClean="0">
                          <a:latin typeface="Cambria Math" panose="02040503050406030204" pitchFamily="18" charset="0"/>
                        </a:rPr>
                        <m:t>Δ</m:t>
                      </m:r>
                      <m:sSubSup>
                        <m:sSubSupPr>
                          <m:ctrlPr>
                            <a:rPr lang="en-US" sz="3200" b="0" i="1" smtClean="0">
                              <a:latin typeface="Cambria Math" panose="02040503050406030204" pitchFamily="18" charset="0"/>
                            </a:rPr>
                          </m:ctrlPr>
                        </m:sSubSupPr>
                        <m:e>
                          <m:r>
                            <a:rPr lang="en-US" sz="3200" i="1">
                              <a:latin typeface="Cambria Math" panose="02040503050406030204" pitchFamily="18" charset="0"/>
                            </a:rPr>
                            <m:t>𝑋</m:t>
                          </m:r>
                        </m:e>
                        <m:sub>
                          <m:r>
                            <a:rPr lang="en-US" sz="3200" i="1">
                              <a:latin typeface="Cambria Math" panose="02040503050406030204" pitchFamily="18" charset="0"/>
                            </a:rPr>
                            <m:t>𝑘</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limLow>
                        <m:limLowPr>
                          <m:ctrlPr>
                            <a:rPr lang="en-US" sz="3200" b="0" i="1" smtClean="0">
                              <a:latin typeface="Cambria Math" panose="02040503050406030204" pitchFamily="18" charset="0"/>
                            </a:rPr>
                          </m:ctrlPr>
                        </m:limLowPr>
                        <m:e>
                          <m:r>
                            <a:rPr lang="en-US" sz="3200" b="0" i="1" smtClean="0">
                              <a:latin typeface="Cambria Math" panose="02040503050406030204" pitchFamily="18" charset="0"/>
                            </a:rPr>
                            <m:t>𝑎𝑟𝑔𝑚𝑖𝑛</m:t>
                          </m:r>
                          <m:r>
                            <a:rPr lang="en-US" sz="3200" b="0" i="1" smtClean="0">
                              <a:latin typeface="Cambria Math" panose="02040503050406030204" pitchFamily="18" charset="0"/>
                            </a:rPr>
                            <m:t> </m:t>
                          </m:r>
                        </m:e>
                        <m:lim>
                          <m:r>
                            <m:rPr>
                              <m:sty m:val="p"/>
                            </m:rPr>
                            <a:rPr lang="en-US" sz="3200">
                              <a:latin typeface="Cambria Math" panose="02040503050406030204" pitchFamily="18" charset="0"/>
                            </a:rPr>
                            <m:t>Δ</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𝑘</m:t>
                              </m:r>
                            </m:sub>
                          </m:sSub>
                        </m:lim>
                      </m:limLow>
                      <m:d>
                        <m:dPr>
                          <m:begChr m:val="{"/>
                          <m:endChr m:val="}"/>
                          <m:ctrlPr>
                            <a:rPr lang="en-US" sz="3200" i="1">
                              <a:latin typeface="Cambria Math" panose="02040503050406030204" pitchFamily="18" charset="0"/>
                            </a:rPr>
                          </m:ctrlPr>
                        </m:dPr>
                        <m:e>
                          <m:sSup>
                            <m:sSupPr>
                              <m:ctrlPr>
                                <a:rPr lang="en-US" sz="3200" b="0" i="1" smtClean="0">
                                  <a:latin typeface="Cambria Math" panose="02040503050406030204" pitchFamily="18" charset="0"/>
                                </a:rPr>
                              </m:ctrlPr>
                            </m:sSupPr>
                            <m:e>
                              <m:d>
                                <m:dPr>
                                  <m:begChr m:val="|"/>
                                  <m:endChr m:val="|"/>
                                  <m:ctrlPr>
                                    <a:rPr lang="en-US" sz="3200" b="0" i="1" smtClean="0">
                                      <a:latin typeface="Cambria Math" panose="02040503050406030204" pitchFamily="18" charset="0"/>
                                    </a:rPr>
                                  </m:ctrlPr>
                                </m:dPr>
                                <m:e>
                                  <m:d>
                                    <m:dPr>
                                      <m:begChr m:val="|"/>
                                      <m:endChr m:val="|"/>
                                      <m:ctrlPr>
                                        <a:rPr lang="en-US" sz="3200" b="0" i="1" smtClean="0">
                                          <a:latin typeface="Cambria Math" panose="02040503050406030204" pitchFamily="18" charset="0"/>
                                        </a:rPr>
                                      </m:ctrlPr>
                                    </m:dPr>
                                    <m:e>
                                      <m:r>
                                        <m:rPr>
                                          <m:sty m:val="p"/>
                                        </m:rPr>
                                        <a:rPr lang="el-GR" sz="3200" i="1">
                                          <a:latin typeface="Cambria Math" panose="02040503050406030204" pitchFamily="18" charset="0"/>
                                          <a:ea typeface="Cambria Math" panose="02040503050406030204" pitchFamily="18" charset="0"/>
                                        </a:rPr>
                                        <m:t>Α</m:t>
                                      </m:r>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𝑘</m:t>
                                          </m:r>
                                        </m:sub>
                                      </m:sSub>
                                      <m:r>
                                        <a:rPr lang="en-US" sz="3200" i="1">
                                          <a:latin typeface="Cambria Math" panose="02040503050406030204" pitchFamily="18" charset="0"/>
                                        </a:rPr>
                                        <m:t>−</m:t>
                                      </m:r>
                                      <m:r>
                                        <a:rPr lang="en-US" sz="3200" i="1">
                                          <a:latin typeface="Cambria Math" panose="02040503050406030204" pitchFamily="18" charset="0"/>
                                        </a:rPr>
                                        <m:t>𝑏</m:t>
                                      </m:r>
                                    </m:e>
                                  </m:d>
                                </m:e>
                              </m:d>
                            </m:e>
                            <m:sup>
                              <m:r>
                                <a:rPr lang="en-US" sz="3200" b="0" i="1" smtClean="0">
                                  <a:latin typeface="Cambria Math" panose="02040503050406030204" pitchFamily="18" charset="0"/>
                                </a:rPr>
                                <m:t>2</m:t>
                              </m:r>
                            </m:sup>
                          </m:sSup>
                        </m:e>
                      </m:d>
                    </m:oMath>
                  </m:oMathPara>
                </a14:m>
                <a:endParaRPr lang="en-US" sz="3200" dirty="0"/>
              </a:p>
            </p:txBody>
          </p:sp>
        </mc:Choice>
        <mc:Fallback xmlns="">
          <p:sp>
            <p:nvSpPr>
              <p:cNvPr id="5" name="TextBox 4">
                <a:extLst>
                  <a:ext uri="{FF2B5EF4-FFF2-40B4-BE49-F238E27FC236}">
                    <a16:creationId xmlns:a16="http://schemas.microsoft.com/office/drawing/2014/main" id="{ADDC0469-88DF-EDB5-1602-7FCAFB93D8BA}"/>
                  </a:ext>
                </a:extLst>
              </p:cNvPr>
              <p:cNvSpPr txBox="1">
                <a:spLocks noRot="1" noChangeAspect="1" noMove="1" noResize="1" noEditPoints="1" noAdjustHandles="1" noChangeArrowheads="1" noChangeShapeType="1" noTextEdit="1"/>
              </p:cNvSpPr>
              <p:nvPr/>
            </p:nvSpPr>
            <p:spPr>
              <a:xfrm>
                <a:off x="2931405" y="1086317"/>
                <a:ext cx="6097836" cy="1017523"/>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1D563D7-66D4-B57D-2AA2-9602307B59E4}"/>
              </a:ext>
            </a:extLst>
          </p:cNvPr>
          <p:cNvSpPr txBox="1"/>
          <p:nvPr/>
        </p:nvSpPr>
        <p:spPr>
          <a:xfrm>
            <a:off x="432686" y="415884"/>
            <a:ext cx="11326627" cy="584775"/>
          </a:xfrm>
          <a:prstGeom prst="rect">
            <a:avLst/>
          </a:prstGeom>
          <a:noFill/>
        </p:spPr>
        <p:txBody>
          <a:bodyPr wrap="none" rtlCol="0">
            <a:spAutoFit/>
          </a:bodyPr>
          <a:lstStyle/>
          <a:p>
            <a:r>
              <a:rPr lang="en-US" sz="3200" dirty="0"/>
              <a:t>Solving for the posterior distribution via Expectation Maximization: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023AF4-EFC3-EA51-CEF0-A93369D5A5AD}"/>
                  </a:ext>
                </a:extLst>
              </p:cNvPr>
              <p:cNvSpPr txBox="1"/>
              <p:nvPr/>
            </p:nvSpPr>
            <p:spPr>
              <a:xfrm>
                <a:off x="6211835" y="2272271"/>
                <a:ext cx="2691250" cy="20393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001"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m:rPr>
                                        <m:sty m:val="p"/>
                                      </m:rPr>
                                      <a:rPr lang="en-US" sz="1600" b="0" i="0" smtClean="0">
                                        <a:latin typeface="Cambria Math" panose="02040503050406030204" pitchFamily="18" charset="0"/>
                                      </a:rPr>
                                      <m:t>Ω</m:t>
                                    </m:r>
                                  </m:e>
                                  <m:sub>
                                    <m:r>
                                      <a:rPr lang="en-US" sz="1600" b="0" i="1" smtClean="0">
                                        <a:latin typeface="Cambria Math" panose="02040503050406030204" pitchFamily="18" charset="0"/>
                                      </a:rPr>
                                      <m:t>0</m:t>
                                    </m:r>
                                  </m:sub>
                                  <m:sup>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up>
                                </m:sSubSup>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acc>
                                          <m:accPr>
                                            <m:chr m:val="̃"/>
                                            <m:ctrlPr>
                                              <a:rPr lang="en-001" sz="1600" b="0" i="1" smtClean="0">
                                                <a:latin typeface="Cambria Math" panose="02040503050406030204" pitchFamily="18" charset="0"/>
                                              </a:rPr>
                                            </m:ctrlPr>
                                          </m:accPr>
                                          <m:e>
                                            <m:r>
                                              <m:rPr>
                                                <m:brk m:alnAt="7"/>
                                              </m:rPr>
                                              <a:rPr lang="en-US" sz="1600" b="0" i="1" smtClean="0">
                                                <a:latin typeface="Cambria Math" panose="02040503050406030204" pitchFamily="18" charset="0"/>
                                              </a:rPr>
                                              <m:t>𝑥</m:t>
                                            </m:r>
                                          </m:e>
                                        </m:acc>
                                      </m:e>
                                      <m:sub>
                                        <m:r>
                                          <a:rPr lang="en-US" sz="1600" b="0" i="1" smtClean="0">
                                            <a:latin typeface="Cambria Math" panose="02040503050406030204" pitchFamily="18" charset="0"/>
                                          </a:rPr>
                                          <m:t>0</m:t>
                                        </m:r>
                                      </m:sub>
                                    </m:sSub>
                                    <m:r>
                                      <m:rPr>
                                        <m:brk m:alnAt="7"/>
                                      </m:rP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m:rPr>
                                                <m:brk m:alnAt="7"/>
                                              </m:rPr>
                                              <a:rPr lang="en-US" sz="1600" b="0" i="1" smtClean="0">
                                                <a:latin typeface="Cambria Math" panose="02040503050406030204" pitchFamily="18" charset="0"/>
                                              </a:rPr>
                                              <m:t>𝑥</m:t>
                                            </m:r>
                                          </m:e>
                                        </m:acc>
                                      </m:e>
                                      <m:sub>
                                        <m:r>
                                          <m:rPr>
                                            <m:brk m:alnAt="7"/>
                                          </m:rPr>
                                          <a:rPr lang="en-US" sz="1600" b="0" i="1" smtClean="0">
                                            <a:latin typeface="Cambria Math" panose="02040503050406030204" pitchFamily="18" charset="0"/>
                                          </a:rPr>
                                          <m:t>0</m:t>
                                        </m:r>
                                      </m:sub>
                                    </m:sSub>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e>
                                      <m:sub>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r>
                                      <a:rPr lang="en-US" sz="1600" i="1">
                                        <a:latin typeface="Cambria Math" panose="02040503050406030204" pitchFamily="18" charset="0"/>
                                      </a:rPr>
                                      <m:t>h</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d>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brk m:alnAt="7"/>
                                          </m:rPr>
                                          <a:rPr lang="en-US" sz="1600" i="1">
                                            <a:latin typeface="Cambria Math" panose="02040503050406030204" pitchFamily="18" charset="0"/>
                                          </a:rPr>
                                          <m:t>𝑥</m:t>
                                        </m:r>
                                      </m:e>
                                      <m:sub>
                                        <m:r>
                                          <a:rPr lang="en-US" sz="1600" b="0" i="1" smtClean="0">
                                            <a:latin typeface="Cambria Math" panose="02040503050406030204" pitchFamily="18" charset="0"/>
                                          </a:rPr>
                                          <m:t>1</m:t>
                                        </m:r>
                                      </m:sub>
                                    </m:sSub>
                                    <m:r>
                                      <m:rPr>
                                        <m:brk m:alnAt="7"/>
                                      </m:rP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sSub>
                                          <m:sSubPr>
                                            <m:ctrlPr>
                                              <a:rPr lang="en-US" sz="1600" i="1">
                                                <a:latin typeface="Cambria Math" panose="02040503050406030204" pitchFamily="18" charset="0"/>
                                              </a:rPr>
                                            </m:ctrlPr>
                                          </m:sSubPr>
                                          <m:e>
                                            <m:r>
                                              <m:rPr>
                                                <m:brk m:alnAt="7"/>
                                              </m:rPr>
                                              <a:rPr lang="en-US" sz="1600" i="1">
                                                <a:latin typeface="Cambria Math" panose="02040503050406030204" pitchFamily="18" charset="0"/>
                                              </a:rPr>
                                              <m:t>𝑢</m:t>
                                            </m:r>
                                          </m:e>
                                          <m:sub>
                                            <m:r>
                                              <a:rPr lang="en-US" sz="1600" b="0" i="1" smtClean="0">
                                                <a:latin typeface="Cambria Math" panose="02040503050406030204" pitchFamily="18" charset="0"/>
                                              </a:rPr>
                                              <m:t>0</m:t>
                                            </m:r>
                                          </m:sub>
                                        </m:sSub>
                                      </m:e>
                                    </m:d>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e>
                                      <m:sub>
                                        <m:r>
                                          <a:rPr lang="en-US" sz="1600" b="0" i="1" smtClean="0">
                                            <a:latin typeface="Cambria Math" panose="02040503050406030204" pitchFamily="18" charset="0"/>
                                          </a:rPr>
                                          <m:t>1</m:t>
                                        </m:r>
                                        <m:r>
                                          <a:rPr lang="en-US" sz="1600" i="1">
                                            <a:latin typeface="Cambria Math" panose="02040503050406030204" pitchFamily="18" charset="0"/>
                                          </a:rPr>
                                          <m:t>,</m:t>
                                        </m:r>
                                        <m:r>
                                          <a:rPr lang="en-US" sz="1600" b="0" i="1" smtClean="0">
                                            <a:latin typeface="Cambria Math" panose="02040503050406030204" pitchFamily="18" charset="0"/>
                                          </a:rPr>
                                          <m:t>0</m:t>
                                        </m:r>
                                      </m:sub>
                                    </m:sSub>
                                    <m:r>
                                      <m:rPr>
                                        <m:brk m:alnAt="7"/>
                                      </m:rPr>
                                      <a:rPr lang="en-US" sz="1600" i="1">
                                        <a:latin typeface="Cambria Math" panose="02040503050406030204" pitchFamily="18" charset="0"/>
                                      </a:rPr>
                                      <m:t>−</m:t>
                                    </m:r>
                                    <m:r>
                                      <a:rPr lang="en-US" sz="1600" i="1">
                                        <a:latin typeface="Cambria Math" panose="02040503050406030204" pitchFamily="18" charset="0"/>
                                      </a:rPr>
                                      <m:t>h</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𝑥</m:t>
                                                </m:r>
                                              </m:e>
                                            </m:acc>
                                          </m:e>
                                          <m:sub>
                                            <m:r>
                                              <a:rPr lang="en-US" sz="1600" b="0" i="1" smtClean="0">
                                                <a:latin typeface="Cambria Math" panose="02040503050406030204" pitchFamily="18" charset="0"/>
                                              </a:rPr>
                                              <m:t>1</m:t>
                                            </m:r>
                                          </m:sub>
                                        </m:sSub>
                                        <m:r>
                                          <m:rPr>
                                            <m:brk m:alnAt="7"/>
                                          </m:rP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brk m:alnAt="7"/>
                                                  </m:rP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d>
                                  </m:e>
                                </m:d>
                              </m:e>
                            </m:mr>
                          </m:m>
                        </m:e>
                      </m:d>
                    </m:oMath>
                  </m:oMathPara>
                </a14:m>
                <a:endParaRPr lang="en-US" sz="2000" dirty="0"/>
              </a:p>
            </p:txBody>
          </p:sp>
        </mc:Choice>
        <mc:Fallback xmlns="">
          <p:sp>
            <p:nvSpPr>
              <p:cNvPr id="8" name="TextBox 7">
                <a:extLst>
                  <a:ext uri="{FF2B5EF4-FFF2-40B4-BE49-F238E27FC236}">
                    <a16:creationId xmlns:a16="http://schemas.microsoft.com/office/drawing/2014/main" id="{16023AF4-EFC3-EA51-CEF0-A93369D5A5AD}"/>
                  </a:ext>
                </a:extLst>
              </p:cNvPr>
              <p:cNvSpPr txBox="1">
                <a:spLocks noRot="1" noChangeAspect="1" noMove="1" noResize="1" noEditPoints="1" noAdjustHandles="1" noChangeArrowheads="1" noChangeShapeType="1" noTextEdit="1"/>
              </p:cNvSpPr>
              <p:nvPr/>
            </p:nvSpPr>
            <p:spPr>
              <a:xfrm>
                <a:off x="6211835" y="2272271"/>
                <a:ext cx="2691250" cy="20393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C9F6B9-904A-280E-A500-6AC3EB728CE6}"/>
                  </a:ext>
                </a:extLst>
              </p:cNvPr>
              <p:cNvSpPr txBox="1"/>
              <p:nvPr/>
            </p:nvSpPr>
            <p:spPr>
              <a:xfrm>
                <a:off x="-513903" y="2272271"/>
                <a:ext cx="7378273" cy="2857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Α</m:t>
                      </m:r>
                      <m:r>
                        <a:rPr lang="el-GR" sz="1600" i="1"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rPr>
                          </m:ctrlPr>
                        </m:dPr>
                        <m:e>
                          <m:m>
                            <m:mPr>
                              <m:plcHide m:val="on"/>
                              <m:mcs>
                                <m:mc>
                                  <m:mcPr>
                                    <m:count m:val="3"/>
                                    <m:mcJc m:val="center"/>
                                  </m:mcPr>
                                </m:mc>
                              </m:mcs>
                              <m:ctrlPr>
                                <a:rPr lang="en-US" sz="1600" b="0" i="1" smtClean="0">
                                  <a:latin typeface="Cambria Math" panose="02040503050406030204" pitchFamily="18" charset="0"/>
                                </a:rPr>
                              </m:ctrlPr>
                            </m:mP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i="1">
                                        <a:latin typeface="Cambria Math" panose="02040503050406030204" pitchFamily="18" charset="0"/>
                                      </a:rPr>
                                      <m:t>0</m:t>
                                    </m:r>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e>
                              <m:e/>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e/>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0</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mr>
                            <m:m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𝑖</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𝑓</m:t>
                                                </m:r>
                                              </m:num>
                                              <m:den>
                                                <m:r>
                                                  <a:rPr lang="en-US" sz="1600" i="1">
                                                    <a:latin typeface="Cambria Math" panose="02040503050406030204" pitchFamily="18" charset="0"/>
                                                  </a:rPr>
                                                  <m:t> </m:t>
                                                </m:r>
                                                <m:r>
                                                  <a:rPr lang="en-US" sz="1600" i="1">
                                                    <a:latin typeface="Cambria Math" panose="02040503050406030204" pitchFamily="18" charset="0"/>
                                                  </a:rPr>
                                                  <m:t>𝑥</m:t>
                                                </m:r>
                                              </m:den>
                                            </m:f>
                                          </m:e>
                                        </m:d>
                                      </m:e>
                                      <m: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i="1">
                                                    <a:latin typeface="Cambria Math" panose="02040503050406030204" pitchFamily="18" charset="0"/>
                                                  </a:rPr>
                                                  <m:t>0</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0</m:t>
                                                </m:r>
                                              </m:sub>
                                            </m:sSub>
                                          </m:e>
                                        </m:d>
                                      </m:sub>
                                    </m:sSub>
                                  </m:e>
                                </m:d>
                              </m:e>
                              <m:e/>
                              <m:e/>
                            </m:mr>
                            <m:mr>
                              <m:e/>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sub>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b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h</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 </m:t>
                                                    </m:r>
                                                  </m:sub>
                                                </m:sSub>
                                              </m:den>
                                            </m:f>
                                          </m:e>
                                        </m:d>
                                      </m:e>
                                      <m:sub>
                                        <m:sSub>
                                          <m:sSubPr>
                                            <m:ctrlPr>
                                              <a:rPr lang="en-US" sz="1600" i="1" dirty="0">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𝑙</m:t>
                                                    </m:r>
                                                  </m:e>
                                                </m:acc>
                                              </m:e>
                                              <m:sub>
                                                <m:r>
                                                  <a:rPr lang="en-US" sz="1600" b="0" i="1" smtClean="0">
                                                    <a:latin typeface="Cambria Math" panose="02040503050406030204" pitchFamily="18" charset="0"/>
                                                  </a:rPr>
                                                  <m:t>0</m:t>
                                                </m:r>
                                              </m:sub>
                                            </m:sSub>
                                          </m:e>
                                          <m:sub>
                                            <m:r>
                                              <a:rPr lang="en-US" sz="1600" i="1">
                                                <a:latin typeface="Cambria Math" panose="02040503050406030204" pitchFamily="18" charset="0"/>
                                              </a:rPr>
                                              <m:t> </m:t>
                                            </m:r>
                                          </m:sub>
                                        </m:sSub>
                                      </m:sub>
                                    </m:sSub>
                                  </m:e>
                                </m:d>
                              </m:e>
                            </m:mr>
                          </m:m>
                        </m:e>
                      </m:d>
                      <m:r>
                        <a:rPr lang="en-US" sz="1600" b="0" i="1" smtClean="0">
                          <a:latin typeface="Cambria Math" panose="02040503050406030204" pitchFamily="18" charset="0"/>
                        </a:rPr>
                        <m:t> </m:t>
                      </m:r>
                    </m:oMath>
                  </m:oMathPara>
                </a14:m>
                <a:endParaRPr lang="en-US" sz="1600" dirty="0"/>
              </a:p>
            </p:txBody>
          </p:sp>
        </mc:Choice>
        <mc:Fallback xmlns="">
          <p:sp>
            <p:nvSpPr>
              <p:cNvPr id="10" name="TextBox 9">
                <a:extLst>
                  <a:ext uri="{FF2B5EF4-FFF2-40B4-BE49-F238E27FC236}">
                    <a16:creationId xmlns:a16="http://schemas.microsoft.com/office/drawing/2014/main" id="{D1C9F6B9-904A-280E-A500-6AC3EB728CE6}"/>
                  </a:ext>
                </a:extLst>
              </p:cNvPr>
              <p:cNvSpPr txBox="1">
                <a:spLocks noRot="1" noChangeAspect="1" noMove="1" noResize="1" noEditPoints="1" noAdjustHandles="1" noChangeArrowheads="1" noChangeShapeType="1" noTextEdit="1"/>
              </p:cNvSpPr>
              <p:nvPr/>
            </p:nvSpPr>
            <p:spPr>
              <a:xfrm>
                <a:off x="-513903" y="2272271"/>
                <a:ext cx="7378273" cy="2857321"/>
              </a:xfrm>
              <a:prstGeom prst="rect">
                <a:avLst/>
              </a:prstGeom>
              <a:blipFill>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F513BDE-51FF-F9B8-AB0C-7E048E334B81}"/>
              </a:ext>
            </a:extLst>
          </p:cNvPr>
          <p:cNvSpPr txBox="1"/>
          <p:nvPr/>
        </p:nvSpPr>
        <p:spPr>
          <a:xfrm>
            <a:off x="2173970" y="5252800"/>
            <a:ext cx="2273315" cy="400110"/>
          </a:xfrm>
          <a:prstGeom prst="rect">
            <a:avLst/>
          </a:prstGeom>
          <a:noFill/>
        </p:spPr>
        <p:txBody>
          <a:bodyPr wrap="none" rtlCol="0">
            <a:spAutoFit/>
          </a:bodyPr>
          <a:lstStyle/>
          <a:p>
            <a:r>
              <a:rPr lang="en-US" sz="2000" dirty="0"/>
              <a:t>Whitened Jacobians</a:t>
            </a:r>
          </a:p>
        </p:txBody>
      </p:sp>
      <p:sp>
        <p:nvSpPr>
          <p:cNvPr id="12" name="TextBox 11">
            <a:extLst>
              <a:ext uri="{FF2B5EF4-FFF2-40B4-BE49-F238E27FC236}">
                <a16:creationId xmlns:a16="http://schemas.microsoft.com/office/drawing/2014/main" id="{D4C9F4A8-3EC3-7A07-4465-00BC5A94EB89}"/>
              </a:ext>
            </a:extLst>
          </p:cNvPr>
          <p:cNvSpPr txBox="1"/>
          <p:nvPr/>
        </p:nvSpPr>
        <p:spPr>
          <a:xfrm>
            <a:off x="6712323" y="4413386"/>
            <a:ext cx="1898277" cy="400110"/>
          </a:xfrm>
          <a:prstGeom prst="rect">
            <a:avLst/>
          </a:prstGeom>
          <a:noFill/>
        </p:spPr>
        <p:txBody>
          <a:bodyPr wrap="none" rtlCol="0">
            <a:spAutoFit/>
          </a:bodyPr>
          <a:lstStyle/>
          <a:p>
            <a:r>
              <a:rPr lang="en-US" sz="2000" dirty="0"/>
              <a:t>Whitened errors</a:t>
            </a:r>
          </a:p>
        </p:txBody>
      </p:sp>
      <p:sp>
        <p:nvSpPr>
          <p:cNvPr id="13" name="TextBox 12">
            <a:extLst>
              <a:ext uri="{FF2B5EF4-FFF2-40B4-BE49-F238E27FC236}">
                <a16:creationId xmlns:a16="http://schemas.microsoft.com/office/drawing/2014/main" id="{0A76304F-1A07-29EA-6091-A92012038A29}"/>
              </a:ext>
            </a:extLst>
          </p:cNvPr>
          <p:cNvSpPr txBox="1"/>
          <p:nvPr/>
        </p:nvSpPr>
        <p:spPr>
          <a:xfrm>
            <a:off x="685903" y="5592222"/>
            <a:ext cx="5249450" cy="369332"/>
          </a:xfrm>
          <a:prstGeom prst="rect">
            <a:avLst/>
          </a:prstGeom>
          <a:noFill/>
        </p:spPr>
        <p:txBody>
          <a:bodyPr wrap="none" rtlCol="0">
            <a:spAutoFit/>
          </a:bodyPr>
          <a:lstStyle/>
          <a:p>
            <a:r>
              <a:rPr lang="en-US" dirty="0">
                <a:solidFill>
                  <a:srgbClr val="FF0000"/>
                </a:solidFill>
              </a:rPr>
              <a:t>Not a function of the measurements (at first iteration)</a:t>
            </a:r>
          </a:p>
        </p:txBody>
      </p:sp>
      <p:grpSp>
        <p:nvGrpSpPr>
          <p:cNvPr id="66" name="Group 65">
            <a:extLst>
              <a:ext uri="{FF2B5EF4-FFF2-40B4-BE49-F238E27FC236}">
                <a16:creationId xmlns:a16="http://schemas.microsoft.com/office/drawing/2014/main" id="{CF4194F0-EF47-AF6B-9CCA-F89DBF127773}"/>
              </a:ext>
            </a:extLst>
          </p:cNvPr>
          <p:cNvGrpSpPr/>
          <p:nvPr/>
        </p:nvGrpSpPr>
        <p:grpSpPr>
          <a:xfrm>
            <a:off x="9244922" y="2272271"/>
            <a:ext cx="2666640" cy="1318093"/>
            <a:chOff x="9134753" y="2382872"/>
            <a:chExt cx="2666640" cy="1318093"/>
          </a:xfrm>
        </p:grpSpPr>
        <p:sp>
          <p:nvSpPr>
            <p:cNvPr id="2" name="Oval 1">
              <a:extLst>
                <a:ext uri="{FF2B5EF4-FFF2-40B4-BE49-F238E27FC236}">
                  <a16:creationId xmlns:a16="http://schemas.microsoft.com/office/drawing/2014/main" id="{8209B515-EA5B-D380-8C1B-26A65E7B33EA}"/>
                </a:ext>
              </a:extLst>
            </p:cNvPr>
            <p:cNvSpPr/>
            <p:nvPr/>
          </p:nvSpPr>
          <p:spPr>
            <a:xfrm>
              <a:off x="9134753" y="3422773"/>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E8177ED-7079-3C95-B109-C80FEF076578}"/>
                    </a:ext>
                  </a:extLst>
                </p:cNvPr>
                <p:cNvSpPr/>
                <p:nvPr/>
              </p:nvSpPr>
              <p:spPr>
                <a:xfrm>
                  <a:off x="11401283" y="3300855"/>
                  <a:ext cx="400110" cy="40011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001" b="0" i="1" smtClean="0">
                                <a:solidFill>
                                  <a:schemeClr val="tx1"/>
                                </a:solidFill>
                                <a:latin typeface="Cambria Math" panose="02040503050406030204" pitchFamily="18" charset="0"/>
                              </a:rPr>
                            </m:ctrlPr>
                          </m:sSubPr>
                          <m:e>
                            <m:r>
                              <a:rPr lang="en-001" b="0" i="1" smtClean="0">
                                <a:solidFill>
                                  <a:schemeClr val="tx1"/>
                                </a:solidFill>
                                <a:latin typeface="Cambria Math" panose="02040503050406030204" pitchFamily="18" charset="0"/>
                              </a:rPr>
                              <m:t>𝑥</m:t>
                            </m:r>
                          </m:e>
                          <m:sub>
                            <m:r>
                              <a:rPr lang="en-001"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4" name="Oval 23">
                  <a:extLst>
                    <a:ext uri="{FF2B5EF4-FFF2-40B4-BE49-F238E27FC236}">
                      <a16:creationId xmlns:a16="http://schemas.microsoft.com/office/drawing/2014/main" id="{FE8177ED-7079-3C95-B109-C80FEF076578}"/>
                    </a:ext>
                  </a:extLst>
                </p:cNvPr>
                <p:cNvSpPr>
                  <a:spLocks noRot="1" noChangeAspect="1" noMove="1" noResize="1" noEditPoints="1" noAdjustHandles="1" noChangeArrowheads="1" noChangeShapeType="1" noTextEdit="1"/>
                </p:cNvSpPr>
                <p:nvPr/>
              </p:nvSpPr>
              <p:spPr>
                <a:xfrm>
                  <a:off x="11401283" y="3300855"/>
                  <a:ext cx="400110" cy="400110"/>
                </a:xfrm>
                <a:prstGeom prst="ellipse">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C88229C3-F92E-794F-6CBB-B615620A7266}"/>
                    </a:ext>
                  </a:extLst>
                </p:cNvPr>
                <p:cNvSpPr/>
                <p:nvPr/>
              </p:nvSpPr>
              <p:spPr>
                <a:xfrm>
                  <a:off x="9652559" y="3291941"/>
                  <a:ext cx="400110" cy="40011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001" b="0" i="1" smtClean="0">
                                <a:solidFill>
                                  <a:schemeClr val="tx1"/>
                                </a:solidFill>
                                <a:latin typeface="Cambria Math" panose="02040503050406030204" pitchFamily="18" charset="0"/>
                              </a:rPr>
                            </m:ctrlPr>
                          </m:sSubPr>
                          <m:e>
                            <m:r>
                              <a:rPr lang="en-001" b="0" i="1" smtClean="0">
                                <a:solidFill>
                                  <a:schemeClr val="tx1"/>
                                </a:solidFill>
                                <a:latin typeface="Cambria Math" panose="02040503050406030204" pitchFamily="18" charset="0"/>
                              </a:rPr>
                              <m:t>𝑥</m:t>
                            </m:r>
                          </m:e>
                          <m:sub>
                            <m:r>
                              <a:rPr lang="en-001"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25" name="Oval 24">
                  <a:extLst>
                    <a:ext uri="{FF2B5EF4-FFF2-40B4-BE49-F238E27FC236}">
                      <a16:creationId xmlns:a16="http://schemas.microsoft.com/office/drawing/2014/main" id="{C88229C3-F92E-794F-6CBB-B615620A7266}"/>
                    </a:ext>
                  </a:extLst>
                </p:cNvPr>
                <p:cNvSpPr>
                  <a:spLocks noRot="1" noChangeAspect="1" noMove="1" noResize="1" noEditPoints="1" noAdjustHandles="1" noChangeArrowheads="1" noChangeShapeType="1" noTextEdit="1"/>
                </p:cNvSpPr>
                <p:nvPr/>
              </p:nvSpPr>
              <p:spPr>
                <a:xfrm>
                  <a:off x="9652559" y="3291941"/>
                  <a:ext cx="400110" cy="400110"/>
                </a:xfrm>
                <a:prstGeom prst="ellipse">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588C0DBE-C19B-40C5-E53E-798B4E284228}"/>
                    </a:ext>
                  </a:extLst>
                </p:cNvPr>
                <p:cNvSpPr/>
                <p:nvPr/>
              </p:nvSpPr>
              <p:spPr>
                <a:xfrm>
                  <a:off x="10494097" y="2382872"/>
                  <a:ext cx="400110" cy="40011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001" b="0" i="1" smtClean="0">
                                <a:solidFill>
                                  <a:schemeClr val="tx1"/>
                                </a:solidFill>
                                <a:latin typeface="Cambria Math" panose="02040503050406030204" pitchFamily="18" charset="0"/>
                              </a:rPr>
                            </m:ctrlPr>
                          </m:sSubPr>
                          <m:e>
                            <m:r>
                              <a:rPr lang="en-001" b="0" i="1" smtClean="0">
                                <a:solidFill>
                                  <a:schemeClr val="tx1"/>
                                </a:solidFill>
                                <a:latin typeface="Cambria Math" panose="02040503050406030204" pitchFamily="18" charset="0"/>
                              </a:rPr>
                              <m:t>𝑙</m:t>
                            </m:r>
                          </m:e>
                          <m:sub>
                            <m:r>
                              <a:rPr lang="en-001"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26" name="Oval 25">
                  <a:extLst>
                    <a:ext uri="{FF2B5EF4-FFF2-40B4-BE49-F238E27FC236}">
                      <a16:creationId xmlns:a16="http://schemas.microsoft.com/office/drawing/2014/main" id="{588C0DBE-C19B-40C5-E53E-798B4E284228}"/>
                    </a:ext>
                  </a:extLst>
                </p:cNvPr>
                <p:cNvSpPr>
                  <a:spLocks noRot="1" noChangeAspect="1" noMove="1" noResize="1" noEditPoints="1" noAdjustHandles="1" noChangeArrowheads="1" noChangeShapeType="1" noTextEdit="1"/>
                </p:cNvSpPr>
                <p:nvPr/>
              </p:nvSpPr>
              <p:spPr>
                <a:xfrm>
                  <a:off x="10494097" y="2382872"/>
                  <a:ext cx="400110" cy="400110"/>
                </a:xfrm>
                <a:prstGeom prst="ellipse">
                  <a:avLst/>
                </a:prstGeom>
                <a:blipFill>
                  <a:blip r:embed="rId8"/>
                  <a:stretch>
                    <a:fillRect/>
                  </a:stretch>
                </a:blipFill>
                <a:ln w="38100">
                  <a:solidFill>
                    <a:schemeClr val="tx1"/>
                  </a:solidFill>
                </a:ln>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7051F3A-339A-282D-2EFC-A702D8024CA1}"/>
                </a:ext>
              </a:extLst>
            </p:cNvPr>
            <p:cNvCxnSpPr>
              <a:stCxn id="2" idx="6"/>
              <a:endCxn id="25" idx="2"/>
            </p:cNvCxnSpPr>
            <p:nvPr/>
          </p:nvCxnSpPr>
          <p:spPr>
            <a:xfrm>
              <a:off x="9267338" y="3489066"/>
              <a:ext cx="385221" cy="29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89CC69-AA51-52EF-CAF8-30E31B5E45BA}"/>
                </a:ext>
              </a:extLst>
            </p:cNvPr>
            <p:cNvCxnSpPr>
              <a:cxnSpLocks/>
              <a:stCxn id="25" idx="7"/>
              <a:endCxn id="31" idx="3"/>
            </p:cNvCxnSpPr>
            <p:nvPr/>
          </p:nvCxnSpPr>
          <p:spPr>
            <a:xfrm flipV="1">
              <a:off x="9994074" y="3087988"/>
              <a:ext cx="226741" cy="262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760302E-E322-D586-B37F-B2EA5AE24B8F}"/>
                </a:ext>
              </a:extLst>
            </p:cNvPr>
            <p:cNvSpPr/>
            <p:nvPr/>
          </p:nvSpPr>
          <p:spPr>
            <a:xfrm>
              <a:off x="10544702" y="3422773"/>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F82F63-442D-B43F-C30A-DFFFCAF1C41E}"/>
                </a:ext>
              </a:extLst>
            </p:cNvPr>
            <p:cNvSpPr/>
            <p:nvPr/>
          </p:nvSpPr>
          <p:spPr>
            <a:xfrm>
              <a:off x="10201398" y="2974820"/>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56A49D4-D5B6-6E65-62DC-2FF69BAC3116}"/>
                </a:ext>
              </a:extLst>
            </p:cNvPr>
            <p:cNvSpPr/>
            <p:nvPr/>
          </p:nvSpPr>
          <p:spPr>
            <a:xfrm>
              <a:off x="11061681" y="2958471"/>
              <a:ext cx="132585" cy="132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1E5EA60E-F6C1-BBED-EF41-EFCE333CF60B}"/>
                </a:ext>
              </a:extLst>
            </p:cNvPr>
            <p:cNvCxnSpPr>
              <a:cxnSpLocks/>
              <a:stCxn id="31" idx="7"/>
              <a:endCxn id="26" idx="3"/>
            </p:cNvCxnSpPr>
            <p:nvPr/>
          </p:nvCxnSpPr>
          <p:spPr>
            <a:xfrm flipV="1">
              <a:off x="10314566" y="2724387"/>
              <a:ext cx="238126" cy="269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87C44C-2D94-561C-1EE8-04FDD5683000}"/>
                </a:ext>
              </a:extLst>
            </p:cNvPr>
            <p:cNvCxnSpPr>
              <a:cxnSpLocks/>
              <a:stCxn id="26" idx="5"/>
              <a:endCxn id="32" idx="1"/>
            </p:cNvCxnSpPr>
            <p:nvPr/>
          </p:nvCxnSpPr>
          <p:spPr>
            <a:xfrm>
              <a:off x="10835612" y="2724387"/>
              <a:ext cx="245486" cy="2535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CF859-3DA1-96E2-86BB-643EF80CCFEF}"/>
                </a:ext>
              </a:extLst>
            </p:cNvPr>
            <p:cNvCxnSpPr>
              <a:cxnSpLocks/>
              <a:stCxn id="32" idx="5"/>
              <a:endCxn id="24" idx="1"/>
            </p:cNvCxnSpPr>
            <p:nvPr/>
          </p:nvCxnSpPr>
          <p:spPr>
            <a:xfrm>
              <a:off x="11174849" y="3071639"/>
              <a:ext cx="285029" cy="28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A5191C-EBBB-F933-FA2D-38595815B057}"/>
                </a:ext>
              </a:extLst>
            </p:cNvPr>
            <p:cNvCxnSpPr>
              <a:cxnSpLocks/>
              <a:stCxn id="30" idx="6"/>
              <a:endCxn id="24" idx="2"/>
            </p:cNvCxnSpPr>
            <p:nvPr/>
          </p:nvCxnSpPr>
          <p:spPr>
            <a:xfrm>
              <a:off x="10677287" y="3489066"/>
              <a:ext cx="723996" cy="11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A7F1EB-F152-36EF-ED53-85BCB5647F9B}"/>
                </a:ext>
              </a:extLst>
            </p:cNvPr>
            <p:cNvCxnSpPr>
              <a:cxnSpLocks/>
              <a:stCxn id="25" idx="6"/>
              <a:endCxn id="30" idx="2"/>
            </p:cNvCxnSpPr>
            <p:nvPr/>
          </p:nvCxnSpPr>
          <p:spPr>
            <a:xfrm flipV="1">
              <a:off x="10052669" y="3489066"/>
              <a:ext cx="492033" cy="29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8CE6949-1057-4A4A-21E3-C2E60CDDA47D}"/>
                  </a:ext>
                </a:extLst>
              </p:cNvPr>
              <p:cNvSpPr txBox="1"/>
              <p:nvPr/>
            </p:nvSpPr>
            <p:spPr>
              <a:xfrm>
                <a:off x="9581226" y="3922911"/>
                <a:ext cx="1854097" cy="972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001" b="0" i="0" smtClean="0">
                          <a:latin typeface="Cambria Math" panose="02040503050406030204" pitchFamily="18" charset="0"/>
                        </a:rPr>
                        <m:t>Δ</m:t>
                      </m:r>
                      <m:sSub>
                        <m:sSubPr>
                          <m:ctrlPr>
                            <a:rPr lang="en-001" b="0" i="1" smtClean="0">
                              <a:latin typeface="Cambria Math" panose="02040503050406030204" pitchFamily="18" charset="0"/>
                            </a:rPr>
                          </m:ctrlPr>
                        </m:sSubPr>
                        <m:e>
                          <m:r>
                            <a:rPr lang="en-001" b="0" i="1" smtClean="0">
                              <a:latin typeface="Cambria Math" panose="02040503050406030204" pitchFamily="18" charset="0"/>
                            </a:rPr>
                            <m:t>𝑋</m:t>
                          </m:r>
                        </m:e>
                        <m:sub>
                          <m:r>
                            <a:rPr lang="en-001" b="0" i="1" smtClean="0">
                              <a:latin typeface="Cambria Math" panose="02040503050406030204" pitchFamily="18" charset="0"/>
                            </a:rPr>
                            <m:t>𝑘</m:t>
                          </m:r>
                        </m:sub>
                      </m:sSub>
                      <m:r>
                        <a:rPr lang="en-001" b="0" i="1" smtClean="0">
                          <a:latin typeface="Cambria Math" panose="02040503050406030204" pitchFamily="18" charset="0"/>
                        </a:rPr>
                        <m:t>=</m:t>
                      </m:r>
                      <m:d>
                        <m:dPr>
                          <m:begChr m:val="["/>
                          <m:endChr m:val="]"/>
                          <m:ctrlPr>
                            <a:rPr lang="en-001" b="0" i="1" smtClean="0">
                              <a:latin typeface="Cambria Math" panose="02040503050406030204" pitchFamily="18" charset="0"/>
                            </a:rPr>
                          </m:ctrlPr>
                        </m:dPr>
                        <m:e>
                          <m:m>
                            <m:mPr>
                              <m:mcs>
                                <m:mc>
                                  <m:mcPr>
                                    <m:count m:val="1"/>
                                    <m:mcJc m:val="center"/>
                                  </m:mcPr>
                                </m:mc>
                              </m:mcs>
                              <m:ctrlPr>
                                <a:rPr lang="en-001" b="0" i="1" smtClean="0">
                                  <a:latin typeface="Cambria Math" panose="02040503050406030204" pitchFamily="18" charset="0"/>
                                </a:rPr>
                              </m:ctrlPr>
                            </m:mPr>
                            <m:mr>
                              <m:e>
                                <m:sSub>
                                  <m:sSubPr>
                                    <m:ctrlPr>
                                      <a:rPr lang="en-001" b="0" i="1" smtClean="0">
                                        <a:latin typeface="Cambria Math" panose="02040503050406030204" pitchFamily="18" charset="0"/>
                                      </a:rPr>
                                    </m:ctrlPr>
                                  </m:sSubPr>
                                  <m:e>
                                    <m:r>
                                      <m:rPr>
                                        <m:brk m:alnAt="7"/>
                                      </m:rPr>
                                      <a:rPr lang="en-001" b="0" i="1" smtClean="0">
                                        <a:latin typeface="Cambria Math" panose="02040503050406030204" pitchFamily="18" charset="0"/>
                                      </a:rPr>
                                      <m:t>𝑥</m:t>
                                    </m:r>
                                  </m:e>
                                  <m:sub>
                                    <m:r>
                                      <m:rPr>
                                        <m:brk m:alnAt="7"/>
                                      </m:rPr>
                                      <a:rPr lang="en-001" b="0" i="1" smtClean="0">
                                        <a:latin typeface="Cambria Math" panose="02040503050406030204" pitchFamily="18" charset="0"/>
                                      </a:rPr>
                                      <m:t>0</m:t>
                                    </m:r>
                                  </m:sub>
                                </m:sSub>
                                <m:r>
                                  <m:rPr>
                                    <m:brk m:alnAt="7"/>
                                  </m:rPr>
                                  <a:rPr lang="en-001" b="0" i="1" smtClean="0">
                                    <a:latin typeface="Cambria Math" panose="02040503050406030204" pitchFamily="18" charset="0"/>
                                  </a:rPr>
                                  <m:t>−</m:t>
                                </m:r>
                                <m:sSub>
                                  <m:sSubPr>
                                    <m:ctrlPr>
                                      <a:rPr lang="en-001" b="0" i="1" smtClean="0">
                                        <a:latin typeface="Cambria Math" panose="02040503050406030204" pitchFamily="18" charset="0"/>
                                      </a:rPr>
                                    </m:ctrlPr>
                                  </m:sSubPr>
                                  <m:e>
                                    <m:acc>
                                      <m:accPr>
                                        <m:chr m:val="̃"/>
                                        <m:ctrlPr>
                                          <a:rPr lang="en-001" b="0" i="1" smtClean="0">
                                            <a:latin typeface="Cambria Math" panose="02040503050406030204" pitchFamily="18" charset="0"/>
                                          </a:rPr>
                                        </m:ctrlPr>
                                      </m:accPr>
                                      <m:e>
                                        <m:r>
                                          <m:rPr>
                                            <m:brk m:alnAt="7"/>
                                          </m:rPr>
                                          <a:rPr lang="en-001" b="0" i="1" smtClean="0">
                                            <a:latin typeface="Cambria Math" panose="02040503050406030204" pitchFamily="18" charset="0"/>
                                          </a:rPr>
                                          <m:t>𝑥</m:t>
                                        </m:r>
                                      </m:e>
                                    </m:acc>
                                  </m:e>
                                  <m:sub>
                                    <m:r>
                                      <m:rPr>
                                        <m:brk m:alnAt="7"/>
                                      </m:rPr>
                                      <a:rPr lang="en-001" b="0" i="1" smtClean="0">
                                        <a:latin typeface="Cambria Math" panose="02040503050406030204" pitchFamily="18" charset="0"/>
                                      </a:rPr>
                                      <m:t>0</m:t>
                                    </m:r>
                                  </m:sub>
                                </m:sSub>
                              </m:e>
                            </m:mr>
                            <m:mr>
                              <m:e>
                                <m:sSub>
                                  <m:sSubPr>
                                    <m:ctrlPr>
                                      <a:rPr lang="en-001" i="1">
                                        <a:latin typeface="Cambria Math" panose="02040503050406030204" pitchFamily="18" charset="0"/>
                                      </a:rPr>
                                    </m:ctrlPr>
                                  </m:sSubPr>
                                  <m:e>
                                    <m:r>
                                      <m:rPr>
                                        <m:brk m:alnAt="7"/>
                                      </m:rPr>
                                      <a:rPr lang="en-001" i="1">
                                        <a:latin typeface="Cambria Math" panose="02040503050406030204" pitchFamily="18" charset="0"/>
                                      </a:rPr>
                                      <m:t>𝑥</m:t>
                                    </m:r>
                                  </m:e>
                                  <m:sub>
                                    <m:r>
                                      <a:rPr lang="en-001" b="0" i="1" smtClean="0">
                                        <a:latin typeface="Cambria Math" panose="02040503050406030204" pitchFamily="18" charset="0"/>
                                      </a:rPr>
                                      <m:t>1</m:t>
                                    </m:r>
                                  </m:sub>
                                </m:sSub>
                                <m:r>
                                  <m:rPr>
                                    <m:brk m:alnAt="7"/>
                                  </m:rPr>
                                  <a:rPr lang="en-001" i="1">
                                    <a:latin typeface="Cambria Math" panose="02040503050406030204" pitchFamily="18" charset="0"/>
                                  </a:rPr>
                                  <m:t>−</m:t>
                                </m:r>
                                <m:sSub>
                                  <m:sSubPr>
                                    <m:ctrlPr>
                                      <a:rPr lang="en-001" i="1">
                                        <a:latin typeface="Cambria Math" panose="02040503050406030204" pitchFamily="18" charset="0"/>
                                      </a:rPr>
                                    </m:ctrlPr>
                                  </m:sSubPr>
                                  <m:e>
                                    <m:acc>
                                      <m:accPr>
                                        <m:chr m:val="̃"/>
                                        <m:ctrlPr>
                                          <a:rPr lang="en-001" i="1">
                                            <a:latin typeface="Cambria Math" panose="02040503050406030204" pitchFamily="18" charset="0"/>
                                          </a:rPr>
                                        </m:ctrlPr>
                                      </m:accPr>
                                      <m:e>
                                        <m:r>
                                          <m:rPr>
                                            <m:brk m:alnAt="7"/>
                                          </m:rPr>
                                          <a:rPr lang="en-001" i="1">
                                            <a:latin typeface="Cambria Math" panose="02040503050406030204" pitchFamily="18" charset="0"/>
                                          </a:rPr>
                                          <m:t>𝑥</m:t>
                                        </m:r>
                                      </m:e>
                                    </m:acc>
                                  </m:e>
                                  <m:sub>
                                    <m:r>
                                      <a:rPr lang="en-001" b="0" i="1" smtClean="0">
                                        <a:latin typeface="Cambria Math" panose="02040503050406030204" pitchFamily="18" charset="0"/>
                                      </a:rPr>
                                      <m:t>1</m:t>
                                    </m:r>
                                  </m:sub>
                                </m:sSub>
                              </m:e>
                            </m:mr>
                            <m:mr>
                              <m:e>
                                <m:sSub>
                                  <m:sSubPr>
                                    <m:ctrlPr>
                                      <a:rPr lang="en-001" i="1">
                                        <a:latin typeface="Cambria Math" panose="02040503050406030204" pitchFamily="18" charset="0"/>
                                      </a:rPr>
                                    </m:ctrlPr>
                                  </m:sSubPr>
                                  <m:e>
                                    <m:r>
                                      <a:rPr lang="en-001" b="0" i="1" smtClean="0">
                                        <a:latin typeface="Cambria Math" panose="02040503050406030204" pitchFamily="18" charset="0"/>
                                      </a:rPr>
                                      <m:t>𝑙</m:t>
                                    </m:r>
                                  </m:e>
                                  <m:sub>
                                    <m:r>
                                      <m:rPr>
                                        <m:brk m:alnAt="7"/>
                                      </m:rPr>
                                      <a:rPr lang="en-001" i="1">
                                        <a:latin typeface="Cambria Math" panose="02040503050406030204" pitchFamily="18" charset="0"/>
                                      </a:rPr>
                                      <m:t>0</m:t>
                                    </m:r>
                                  </m:sub>
                                </m:sSub>
                                <m:r>
                                  <m:rPr>
                                    <m:brk m:alnAt="7"/>
                                  </m:rPr>
                                  <a:rPr lang="en-001" i="1">
                                    <a:latin typeface="Cambria Math" panose="02040503050406030204" pitchFamily="18" charset="0"/>
                                  </a:rPr>
                                  <m:t>−</m:t>
                                </m:r>
                                <m:sSub>
                                  <m:sSubPr>
                                    <m:ctrlPr>
                                      <a:rPr lang="en-001" i="1">
                                        <a:latin typeface="Cambria Math" panose="02040503050406030204" pitchFamily="18" charset="0"/>
                                      </a:rPr>
                                    </m:ctrlPr>
                                  </m:sSubPr>
                                  <m:e>
                                    <m:acc>
                                      <m:accPr>
                                        <m:chr m:val="̃"/>
                                        <m:ctrlPr>
                                          <a:rPr lang="en-001" i="1">
                                            <a:latin typeface="Cambria Math" panose="02040503050406030204" pitchFamily="18" charset="0"/>
                                          </a:rPr>
                                        </m:ctrlPr>
                                      </m:accPr>
                                      <m:e>
                                        <m:r>
                                          <a:rPr lang="en-001" b="0" i="1" smtClean="0">
                                            <a:latin typeface="Cambria Math" panose="02040503050406030204" pitchFamily="18" charset="0"/>
                                          </a:rPr>
                                          <m:t>𝑙</m:t>
                                        </m:r>
                                      </m:e>
                                    </m:acc>
                                  </m:e>
                                  <m:sub>
                                    <m:r>
                                      <m:rPr>
                                        <m:brk m:alnAt="7"/>
                                      </m:rPr>
                                      <a:rPr lang="en-001" i="1">
                                        <a:latin typeface="Cambria Math" panose="02040503050406030204" pitchFamily="18" charset="0"/>
                                      </a:rPr>
                                      <m:t>0</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28CE6949-1057-4A4A-21E3-C2E60CDDA47D}"/>
                  </a:ext>
                </a:extLst>
              </p:cNvPr>
              <p:cNvSpPr txBox="1">
                <a:spLocks noRot="1" noChangeAspect="1" noMove="1" noResize="1" noEditPoints="1" noAdjustHandles="1" noChangeArrowheads="1" noChangeShapeType="1" noTextEdit="1"/>
              </p:cNvSpPr>
              <p:nvPr/>
            </p:nvSpPr>
            <p:spPr>
              <a:xfrm>
                <a:off x="9581226" y="3922911"/>
                <a:ext cx="1854097" cy="97270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9030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CC6CF3-A614-250C-95CC-089837778C92}"/>
              </a:ext>
            </a:extLst>
          </p:cNvPr>
          <p:cNvSpPr>
            <a:spLocks noGrp="1"/>
          </p:cNvSpPr>
          <p:nvPr>
            <p:ph type="sldNum" sz="quarter" idx="12"/>
          </p:nvPr>
        </p:nvSpPr>
        <p:spPr/>
        <p:txBody>
          <a:bodyPr/>
          <a:lstStyle/>
          <a:p>
            <a:fld id="{16DBD0CC-423F-4B58-AFF5-83B6DD233671}" type="slidenum">
              <a:rPr lang="en-IL" smtClean="0"/>
              <a:t>11</a:t>
            </a:fld>
            <a:endParaRPr lang="en-IL"/>
          </a:p>
        </p:txBody>
      </p:sp>
      <p:sp>
        <p:nvSpPr>
          <p:cNvPr id="6" name="TextBox 5">
            <a:extLst>
              <a:ext uri="{FF2B5EF4-FFF2-40B4-BE49-F238E27FC236}">
                <a16:creationId xmlns:a16="http://schemas.microsoft.com/office/drawing/2014/main" id="{71D563D7-66D4-B57D-2AA2-9602307B59E4}"/>
              </a:ext>
            </a:extLst>
          </p:cNvPr>
          <p:cNvSpPr txBox="1"/>
          <p:nvPr/>
        </p:nvSpPr>
        <p:spPr>
          <a:xfrm>
            <a:off x="432686" y="415884"/>
            <a:ext cx="11326627" cy="584775"/>
          </a:xfrm>
          <a:prstGeom prst="rect">
            <a:avLst/>
          </a:prstGeom>
          <a:noFill/>
        </p:spPr>
        <p:txBody>
          <a:bodyPr wrap="none" rtlCol="0">
            <a:spAutoFit/>
          </a:bodyPr>
          <a:lstStyle/>
          <a:p>
            <a:r>
              <a:rPr lang="en-US" sz="3200" dirty="0"/>
              <a:t>Solving for the posterior distribution via Expectation Maximization: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2EA339D-DFCE-CEA4-0928-402932FCABCD}"/>
                  </a:ext>
                </a:extLst>
              </p:cNvPr>
              <p:cNvSpPr txBox="1"/>
              <p:nvPr/>
            </p:nvSpPr>
            <p:spPr>
              <a:xfrm>
                <a:off x="-257381" y="2111572"/>
                <a:ext cx="6097836" cy="2281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r>
                            <a:rPr lang="en-US" sz="2400" b="0" i="1" smtClean="0">
                              <a:latin typeface="Cambria Math" panose="02040503050406030204" pitchFamily="18" charset="0"/>
                            </a:rPr>
                            <m:t> </m:t>
                          </m:r>
                        </m:e>
                        <m:lim>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𝑘</m:t>
                              </m:r>
                            </m:sub>
                          </m:sSub>
                        </m:lim>
                      </m:limLow>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Α</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rPr>
                                        <m:t>𝑏</m:t>
                                      </m:r>
                                    </m:e>
                                  </m:d>
                                </m:e>
                              </m:d>
                            </m:e>
                            <m:sup>
                              <m:r>
                                <a:rPr lang="en-US" sz="2400" b="0" i="1" smtClean="0">
                                  <a:latin typeface="Cambria Math" panose="02040503050406030204" pitchFamily="18" charset="0"/>
                                </a:rPr>
                                <m:t>2</m:t>
                              </m:r>
                            </m:sup>
                          </m:sSup>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m:rPr>
                                  <m:sty m:val="p"/>
                                </m:rPr>
                                <a:rPr lang="el-GR" sz="2400" i="1">
                                  <a:latin typeface="Cambria Math" panose="02040503050406030204" pitchFamily="18" charset="0"/>
                                  <a:ea typeface="Cambria Math" panose="02040503050406030204" pitchFamily="18" charset="0"/>
                                </a:rPr>
                                <m:t>Α</m:t>
                              </m:r>
                            </m:e>
                          </m:d>
                        </m:e>
                        <m:sup>
                          <m:r>
                            <a:rPr lang="en-US" sz="2400" b="0" i="1" smtClean="0">
                              <a:latin typeface="Cambria Math" panose="02040503050406030204" pitchFamily="18" charset="0"/>
                            </a:rPr>
                            <m:t>−</m:t>
                          </m:r>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𝑏</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oMath>
                  </m:oMathPara>
                </a14:m>
                <a:endParaRPr lang="en-US" sz="2400" dirty="0"/>
              </a:p>
            </p:txBody>
          </p:sp>
        </mc:Choice>
        <mc:Fallback xmlns="">
          <p:sp>
            <p:nvSpPr>
              <p:cNvPr id="14" name="TextBox 13">
                <a:extLst>
                  <a:ext uri="{FF2B5EF4-FFF2-40B4-BE49-F238E27FC236}">
                    <a16:creationId xmlns:a16="http://schemas.microsoft.com/office/drawing/2014/main" id="{C2EA339D-DFCE-CEA4-0928-402932FCABCD}"/>
                  </a:ext>
                </a:extLst>
              </p:cNvPr>
              <p:cNvSpPr txBox="1">
                <a:spLocks noRot="1" noChangeAspect="1" noMove="1" noResize="1" noEditPoints="1" noAdjustHandles="1" noChangeArrowheads="1" noChangeShapeType="1" noTextEdit="1"/>
              </p:cNvSpPr>
              <p:nvPr/>
            </p:nvSpPr>
            <p:spPr>
              <a:xfrm>
                <a:off x="-257381" y="2111572"/>
                <a:ext cx="6097836" cy="2281650"/>
              </a:xfrm>
              <a:prstGeom prst="rect">
                <a:avLst/>
              </a:prstGeom>
              <a:blipFill>
                <a:blip r:embed="rId2"/>
                <a:stretch>
                  <a:fillRect b="-267"/>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151B70E4-65E8-62B6-299F-4B45FFE76254}"/>
              </a:ext>
            </a:extLst>
          </p:cNvPr>
          <p:cNvGrpSpPr/>
          <p:nvPr/>
        </p:nvGrpSpPr>
        <p:grpSpPr>
          <a:xfrm rot="20703344">
            <a:off x="758853" y="4673819"/>
            <a:ext cx="2362070" cy="1417242"/>
            <a:chOff x="607086" y="4798113"/>
            <a:chExt cx="3248665" cy="1949199"/>
          </a:xfrm>
        </p:grpSpPr>
        <p:pic>
          <p:nvPicPr>
            <p:cNvPr id="16" name="Picture 15" descr="A picture containing text, tool&#10;&#10;Description automatically generated">
              <a:extLst>
                <a:ext uri="{FF2B5EF4-FFF2-40B4-BE49-F238E27FC236}">
                  <a16:creationId xmlns:a16="http://schemas.microsoft.com/office/drawing/2014/main" id="{8E0A2779-1C1A-45D1-94D9-8D5BD9A62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17" name="TextBox 16">
              <a:extLst>
                <a:ext uri="{FF2B5EF4-FFF2-40B4-BE49-F238E27FC236}">
                  <a16:creationId xmlns:a16="http://schemas.microsoft.com/office/drawing/2014/main" id="{91E72364-7760-6D73-C791-4E228A805CF0}"/>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B96F0C3-0DB4-5A3D-6284-6EC34CE067FD}"/>
                  </a:ext>
                </a:extLst>
              </p:cNvPr>
              <p:cNvSpPr txBox="1"/>
              <p:nvPr/>
            </p:nvSpPr>
            <p:spPr>
              <a:xfrm>
                <a:off x="4247512" y="1267948"/>
                <a:ext cx="36969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7B96F0C3-0DB4-5A3D-6284-6EC34CE067FD}"/>
                  </a:ext>
                </a:extLst>
              </p:cNvPr>
              <p:cNvSpPr txBox="1">
                <a:spLocks noRot="1" noChangeAspect="1" noMove="1" noResize="1" noEditPoints="1" noAdjustHandles="1" noChangeArrowheads="1" noChangeShapeType="1" noTextEdit="1"/>
              </p:cNvSpPr>
              <p:nvPr/>
            </p:nvSpPr>
            <p:spPr>
              <a:xfrm>
                <a:off x="4247512" y="1267948"/>
                <a:ext cx="3696973" cy="461665"/>
              </a:xfrm>
              <a:prstGeom prst="rect">
                <a:avLst/>
              </a:prstGeom>
              <a:blipFill>
                <a:blip r:embed="rId4"/>
                <a:stretch>
                  <a:fillRect b="-17105"/>
                </a:stretch>
              </a:blipFill>
            </p:spPr>
            <p:txBody>
              <a:bodyPr/>
              <a:lstStyle/>
              <a:p>
                <a:r>
                  <a:rPr lang="en-US">
                    <a:noFill/>
                  </a:rPr>
                  <a:t> </a:t>
                </a:r>
              </a:p>
            </p:txBody>
          </p:sp>
        </mc:Fallback>
      </mc:AlternateContent>
      <p:sp>
        <p:nvSpPr>
          <p:cNvPr id="19" name="Freeform: Shape 18">
            <a:extLst>
              <a:ext uri="{FF2B5EF4-FFF2-40B4-BE49-F238E27FC236}">
                <a16:creationId xmlns:a16="http://schemas.microsoft.com/office/drawing/2014/main" id="{A26742F3-BBBD-FAD4-06BD-2F67D3BE0B91}"/>
              </a:ext>
            </a:extLst>
          </p:cNvPr>
          <p:cNvSpPr/>
          <p:nvPr/>
        </p:nvSpPr>
        <p:spPr>
          <a:xfrm>
            <a:off x="4247512" y="1762699"/>
            <a:ext cx="2604980" cy="2281650"/>
          </a:xfrm>
          <a:custGeom>
            <a:avLst/>
            <a:gdLst>
              <a:gd name="connsiteX0" fmla="*/ 0 w 1795750"/>
              <a:gd name="connsiteY0" fmla="*/ 2798284 h 2798284"/>
              <a:gd name="connsiteX1" fmla="*/ 583894 w 1795750"/>
              <a:gd name="connsiteY1" fmla="*/ 2269474 h 2798284"/>
              <a:gd name="connsiteX2" fmla="*/ 991518 w 1795750"/>
              <a:gd name="connsiteY2" fmla="*/ 1520328 h 2798284"/>
              <a:gd name="connsiteX3" fmla="*/ 1266940 w 1795750"/>
              <a:gd name="connsiteY3" fmla="*/ 594911 h 2798284"/>
              <a:gd name="connsiteX4" fmla="*/ 1795750 w 1795750"/>
              <a:gd name="connsiteY4" fmla="*/ 0 h 279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750" h="2798284">
                <a:moveTo>
                  <a:pt x="0" y="2798284"/>
                </a:moveTo>
                <a:cubicBezTo>
                  <a:pt x="209320" y="2640375"/>
                  <a:pt x="418641" y="2482467"/>
                  <a:pt x="583894" y="2269474"/>
                </a:cubicBezTo>
                <a:cubicBezTo>
                  <a:pt x="749147" y="2056481"/>
                  <a:pt x="877677" y="1799422"/>
                  <a:pt x="991518" y="1520328"/>
                </a:cubicBezTo>
                <a:cubicBezTo>
                  <a:pt x="1105359" y="1241234"/>
                  <a:pt x="1132901" y="848299"/>
                  <a:pt x="1266940" y="594911"/>
                </a:cubicBezTo>
                <a:cubicBezTo>
                  <a:pt x="1400979" y="341523"/>
                  <a:pt x="1598364" y="170761"/>
                  <a:pt x="1795750" y="0"/>
                </a:cubicBezTo>
              </a:path>
            </a:pathLst>
          </a:custGeom>
          <a:noFill/>
          <a:ln w="762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9A1BC07-1E4D-3E87-4AB4-E8529412159A}"/>
                  </a:ext>
                </a:extLst>
              </p:cNvPr>
              <p:cNvSpPr txBox="1"/>
              <p:nvPr/>
            </p:nvSpPr>
            <p:spPr>
              <a:xfrm>
                <a:off x="8390263" y="2277075"/>
                <a:ext cx="165840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Α</m:t>
                          </m:r>
                        </m:e>
                        <m:sup>
                          <m:r>
                            <a:rPr lang="en-US" sz="2800" i="1">
                              <a:latin typeface="Cambria Math" panose="02040503050406030204" pitchFamily="18" charset="0"/>
                            </a:rPr>
                            <m:t>𝑇</m:t>
                          </m:r>
                        </m:sup>
                      </m:sSup>
                      <m:r>
                        <m:rPr>
                          <m:sty m:val="p"/>
                        </m:rPr>
                        <a:rPr lang="el-GR" sz="2800" i="1">
                          <a:latin typeface="Cambria Math" panose="02040503050406030204" pitchFamily="18" charset="0"/>
                          <a:ea typeface="Cambria Math" panose="02040503050406030204" pitchFamily="18" charset="0"/>
                        </a:rPr>
                        <m:t>Α</m:t>
                      </m:r>
                    </m:oMath>
                  </m:oMathPara>
                </a14:m>
                <a:endParaRPr lang="en-US" sz="2800" dirty="0"/>
              </a:p>
            </p:txBody>
          </p:sp>
        </mc:Choice>
        <mc:Fallback xmlns="">
          <p:sp>
            <p:nvSpPr>
              <p:cNvPr id="20" name="TextBox 19">
                <a:extLst>
                  <a:ext uri="{FF2B5EF4-FFF2-40B4-BE49-F238E27FC236}">
                    <a16:creationId xmlns:a16="http://schemas.microsoft.com/office/drawing/2014/main" id="{C9A1BC07-1E4D-3E87-4AB4-E8529412159A}"/>
                  </a:ext>
                </a:extLst>
              </p:cNvPr>
              <p:cNvSpPr txBox="1">
                <a:spLocks noRot="1" noChangeAspect="1" noMove="1" noResize="1" noEditPoints="1" noAdjustHandles="1" noChangeArrowheads="1" noChangeShapeType="1" noTextEdit="1"/>
              </p:cNvSpPr>
              <p:nvPr/>
            </p:nvSpPr>
            <p:spPr>
              <a:xfrm>
                <a:off x="8390263" y="2277075"/>
                <a:ext cx="1658403" cy="523220"/>
              </a:xfrm>
              <a:prstGeom prst="rect">
                <a:avLst/>
              </a:prstGeom>
              <a:blipFill>
                <a:blip r:embed="rId5"/>
                <a:stretch>
                  <a:fillRect/>
                </a:stretch>
              </a:blipFill>
            </p:spPr>
            <p:txBody>
              <a:bodyPr/>
              <a:lstStyle/>
              <a:p>
                <a:r>
                  <a:rPr lang="en-US">
                    <a:noFill/>
                  </a:rPr>
                  <a:t> </a:t>
                </a:r>
              </a:p>
            </p:txBody>
          </p:sp>
        </mc:Fallback>
      </mc:AlternateContent>
      <p:pic>
        <p:nvPicPr>
          <p:cNvPr id="21" name="Picture 20" descr="Chart, scatter chart&#10;&#10;Description automatically generated">
            <a:extLst>
              <a:ext uri="{FF2B5EF4-FFF2-40B4-BE49-F238E27FC236}">
                <a16:creationId xmlns:a16="http://schemas.microsoft.com/office/drawing/2014/main" id="{D40D1696-BA5A-06F1-7C6A-1DE1474084A7}"/>
              </a:ext>
            </a:extLst>
          </p:cNvPr>
          <p:cNvPicPr>
            <a:picLocks noChangeAspect="1"/>
          </p:cNvPicPr>
          <p:nvPr/>
        </p:nvPicPr>
        <p:blipFill rotWithShape="1">
          <a:blip r:embed="rId6">
            <a:extLst>
              <a:ext uri="{28A0092B-C50C-407E-A947-70E740481C1C}">
                <a14:useLocalDpi xmlns:a14="http://schemas.microsoft.com/office/drawing/2010/main" val="0"/>
              </a:ext>
            </a:extLst>
          </a:blip>
          <a:srcRect l="9643" t="7332" r="15033" b="1339"/>
          <a:stretch/>
        </p:blipFill>
        <p:spPr>
          <a:xfrm>
            <a:off x="5729956" y="3252397"/>
            <a:ext cx="3789627" cy="3446117"/>
          </a:xfrm>
          <a:prstGeom prst="rect">
            <a:avLst/>
          </a:prstGeom>
        </p:spPr>
      </p:pic>
      <p:sp>
        <p:nvSpPr>
          <p:cNvPr id="22" name="Freeform: Shape 21">
            <a:extLst>
              <a:ext uri="{FF2B5EF4-FFF2-40B4-BE49-F238E27FC236}">
                <a16:creationId xmlns:a16="http://schemas.microsoft.com/office/drawing/2014/main" id="{27088248-C4E9-FC5A-07C9-5436B1D69879}"/>
              </a:ext>
            </a:extLst>
          </p:cNvPr>
          <p:cNvSpPr/>
          <p:nvPr/>
        </p:nvSpPr>
        <p:spPr>
          <a:xfrm flipH="1">
            <a:off x="7624770" y="1729613"/>
            <a:ext cx="639428" cy="818560"/>
          </a:xfrm>
          <a:custGeom>
            <a:avLst/>
            <a:gdLst>
              <a:gd name="connsiteX0" fmla="*/ 0 w 1795750"/>
              <a:gd name="connsiteY0" fmla="*/ 2798284 h 2798284"/>
              <a:gd name="connsiteX1" fmla="*/ 583894 w 1795750"/>
              <a:gd name="connsiteY1" fmla="*/ 2269474 h 2798284"/>
              <a:gd name="connsiteX2" fmla="*/ 991518 w 1795750"/>
              <a:gd name="connsiteY2" fmla="*/ 1520328 h 2798284"/>
              <a:gd name="connsiteX3" fmla="*/ 1266940 w 1795750"/>
              <a:gd name="connsiteY3" fmla="*/ 594911 h 2798284"/>
              <a:gd name="connsiteX4" fmla="*/ 1795750 w 1795750"/>
              <a:gd name="connsiteY4" fmla="*/ 0 h 279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750" h="2798284">
                <a:moveTo>
                  <a:pt x="0" y="2798284"/>
                </a:moveTo>
                <a:cubicBezTo>
                  <a:pt x="209320" y="2640375"/>
                  <a:pt x="418641" y="2482467"/>
                  <a:pt x="583894" y="2269474"/>
                </a:cubicBezTo>
                <a:cubicBezTo>
                  <a:pt x="749147" y="2056481"/>
                  <a:pt x="877677" y="1799422"/>
                  <a:pt x="991518" y="1520328"/>
                </a:cubicBezTo>
                <a:cubicBezTo>
                  <a:pt x="1105359" y="1241234"/>
                  <a:pt x="1132901" y="848299"/>
                  <a:pt x="1266940" y="594911"/>
                </a:cubicBezTo>
                <a:cubicBezTo>
                  <a:pt x="1400979" y="341523"/>
                  <a:pt x="1598364" y="170761"/>
                  <a:pt x="1795750" y="0"/>
                </a:cubicBezTo>
              </a:path>
            </a:pathLst>
          </a:custGeom>
          <a:noFill/>
          <a:ln w="762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1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378EB6-0E95-7F8E-766F-C2C4FE0FC459}"/>
              </a:ext>
            </a:extLst>
          </p:cNvPr>
          <p:cNvSpPr>
            <a:spLocks noGrp="1"/>
          </p:cNvSpPr>
          <p:nvPr>
            <p:ph type="sldNum" sz="quarter" idx="12"/>
          </p:nvPr>
        </p:nvSpPr>
        <p:spPr/>
        <p:txBody>
          <a:bodyPr/>
          <a:lstStyle/>
          <a:p>
            <a:fld id="{16DBD0CC-423F-4B58-AFF5-83B6DD233671}" type="slidenum">
              <a:rPr lang="en-IL" smtClean="0"/>
              <a:t>12</a:t>
            </a:fld>
            <a:endParaRPr lang="en-IL"/>
          </a:p>
        </p:txBody>
      </p:sp>
      <p:grpSp>
        <p:nvGrpSpPr>
          <p:cNvPr id="5" name="Group 4">
            <a:extLst>
              <a:ext uri="{FF2B5EF4-FFF2-40B4-BE49-F238E27FC236}">
                <a16:creationId xmlns:a16="http://schemas.microsoft.com/office/drawing/2014/main" id="{FB3DB27D-B54E-2435-5D83-94DD38D06B70}"/>
              </a:ext>
            </a:extLst>
          </p:cNvPr>
          <p:cNvGrpSpPr/>
          <p:nvPr/>
        </p:nvGrpSpPr>
        <p:grpSpPr>
          <a:xfrm>
            <a:off x="913330" y="1650663"/>
            <a:ext cx="11197686" cy="2454474"/>
            <a:chOff x="2001046" y="4494845"/>
            <a:chExt cx="8492471" cy="1861505"/>
          </a:xfrm>
        </p:grpSpPr>
        <p:sp>
          <p:nvSpPr>
            <p:cNvPr id="6" name="Rectangle 5">
              <a:extLst>
                <a:ext uri="{FF2B5EF4-FFF2-40B4-BE49-F238E27FC236}">
                  <a16:creationId xmlns:a16="http://schemas.microsoft.com/office/drawing/2014/main" id="{FEA7D4EE-8890-79EC-D16E-2BE98C513A65}"/>
                </a:ext>
              </a:extLst>
            </p:cNvPr>
            <p:cNvSpPr/>
            <p:nvPr/>
          </p:nvSpPr>
          <p:spPr>
            <a:xfrm>
              <a:off x="4579785" y="4494845"/>
              <a:ext cx="3114937" cy="1861505"/>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7" name="Straight Arrow Connector 6">
              <a:extLst>
                <a:ext uri="{FF2B5EF4-FFF2-40B4-BE49-F238E27FC236}">
                  <a16:creationId xmlns:a16="http://schemas.microsoft.com/office/drawing/2014/main" id="{77F2A03C-16FA-9835-7173-EDAC4B5CF508}"/>
                </a:ext>
              </a:extLst>
            </p:cNvPr>
            <p:cNvCxnSpPr/>
            <p:nvPr/>
          </p:nvCxnSpPr>
          <p:spPr>
            <a:xfrm>
              <a:off x="3128791" y="5374396"/>
              <a:ext cx="1395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875272D-72C2-0F7B-53BB-E3E84A994635}"/>
                </a:ext>
              </a:extLst>
            </p:cNvPr>
            <p:cNvCxnSpPr/>
            <p:nvPr/>
          </p:nvCxnSpPr>
          <p:spPr>
            <a:xfrm>
              <a:off x="7781421" y="5374396"/>
              <a:ext cx="1395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42474B-30E6-39D2-F624-80F429D17E8E}"/>
                    </a:ext>
                  </a:extLst>
                </p:cNvPr>
                <p:cNvSpPr txBox="1"/>
                <p:nvPr/>
              </p:nvSpPr>
              <p:spPr>
                <a:xfrm>
                  <a:off x="2001046" y="5086057"/>
                  <a:ext cx="11277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xmlns="">
            <p:sp>
              <p:nvSpPr>
                <p:cNvPr id="9" name="TextBox 8">
                  <a:extLst>
                    <a:ext uri="{FF2B5EF4-FFF2-40B4-BE49-F238E27FC236}">
                      <a16:creationId xmlns:a16="http://schemas.microsoft.com/office/drawing/2014/main" id="{FE42474B-30E6-39D2-F624-80F429D17E8E}"/>
                    </a:ext>
                  </a:extLst>
                </p:cNvPr>
                <p:cNvSpPr txBox="1">
                  <a:spLocks noRot="1" noChangeAspect="1" noMove="1" noResize="1" noEditPoints="1" noAdjustHandles="1" noChangeArrowheads="1" noChangeShapeType="1" noTextEdit="1"/>
                </p:cNvSpPr>
                <p:nvPr/>
              </p:nvSpPr>
              <p:spPr>
                <a:xfrm>
                  <a:off x="2001046" y="5086057"/>
                  <a:ext cx="1127745"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92C565-6187-DB77-1A7E-39C99C8E33AE}"/>
                    </a:ext>
                  </a:extLst>
                </p:cNvPr>
                <p:cNvSpPr txBox="1"/>
                <p:nvPr/>
              </p:nvSpPr>
              <p:spPr>
                <a:xfrm>
                  <a:off x="9219963" y="5105916"/>
                  <a:ext cx="12735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10" name="TextBox 9">
                  <a:extLst>
                    <a:ext uri="{FF2B5EF4-FFF2-40B4-BE49-F238E27FC236}">
                      <a16:creationId xmlns:a16="http://schemas.microsoft.com/office/drawing/2014/main" id="{2092C565-6187-DB77-1A7E-39C99C8E33AE}"/>
                    </a:ext>
                  </a:extLst>
                </p:cNvPr>
                <p:cNvSpPr txBox="1">
                  <a:spLocks noRot="1" noChangeAspect="1" noMove="1" noResize="1" noEditPoints="1" noAdjustHandles="1" noChangeArrowheads="1" noChangeShapeType="1" noTextEdit="1"/>
                </p:cNvSpPr>
                <p:nvPr/>
              </p:nvSpPr>
              <p:spPr>
                <a:xfrm>
                  <a:off x="9219963" y="5105916"/>
                  <a:ext cx="1273554" cy="430887"/>
                </a:xfrm>
                <a:prstGeom prst="rect">
                  <a:avLst/>
                </a:prstGeom>
                <a:blipFill>
                  <a:blip r:embed="rId3"/>
                  <a:stretch>
                    <a:fillRect/>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F9340BAA-4976-E1F1-84C7-527BF3C7BE66}"/>
              </a:ext>
            </a:extLst>
          </p:cNvPr>
          <p:cNvSpPr txBox="1"/>
          <p:nvPr/>
        </p:nvSpPr>
        <p:spPr>
          <a:xfrm>
            <a:off x="362763" y="222433"/>
            <a:ext cx="8500147" cy="707886"/>
          </a:xfrm>
          <a:prstGeom prst="rect">
            <a:avLst/>
          </a:prstGeom>
          <a:noFill/>
        </p:spPr>
        <p:txBody>
          <a:bodyPr wrap="none" rtlCol="1">
            <a:spAutoFit/>
          </a:bodyPr>
          <a:lstStyle/>
          <a:p>
            <a:r>
              <a:rPr lang="en-US" sz="4000" dirty="0"/>
              <a:t>Planning in the Generalized Belief Space</a:t>
            </a:r>
            <a:endParaRPr lang="he-IL" sz="4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C9D9D39-2A2B-C7C1-A9B0-0277C708185E}"/>
                  </a:ext>
                </a:extLst>
              </p:cNvPr>
              <p:cNvSpPr txBox="1"/>
              <p:nvPr/>
            </p:nvSpPr>
            <p:spPr>
              <a:xfrm>
                <a:off x="3130560" y="4684117"/>
                <a:ext cx="59432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𝑔𝑏</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Sub>
                        </m:e>
                        <m:e>
                          <m:sSub>
                            <m:sSubPr>
                              <m:ctrlPr>
                                <a:rPr lang="en-US" sz="2800" b="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𝒵</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𝒰</m:t>
                              </m:r>
                            </m:e>
                            <m:sub>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1</m:t>
                              </m:r>
                            </m:sub>
                          </m:sSub>
                        </m:e>
                      </m:d>
                      <m:r>
                        <a:rPr lang="en-US" sz="2800" b="0" i="0"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𝑋</m:t>
                          </m:r>
                        </m:e>
                        <m:sub>
                          <m:r>
                            <a:rPr lang="en-US" sz="2800" b="0" i="1" smtClean="0">
                              <a:latin typeface="Cambria Math" panose="02040503050406030204" pitchFamily="18" charset="0"/>
                            </a:rPr>
                            <m:t>𝑘</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oMath>
                  </m:oMathPara>
                </a14:m>
                <a:endParaRPr lang="en-US" sz="2800" dirty="0"/>
              </a:p>
            </p:txBody>
          </p:sp>
        </mc:Choice>
        <mc:Fallback xmlns="">
          <p:sp>
            <p:nvSpPr>
              <p:cNvPr id="13" name="TextBox 12">
                <a:extLst>
                  <a:ext uri="{FF2B5EF4-FFF2-40B4-BE49-F238E27FC236}">
                    <a16:creationId xmlns:a16="http://schemas.microsoft.com/office/drawing/2014/main" id="{5C9D9D39-2A2B-C7C1-A9B0-0277C708185E}"/>
                  </a:ext>
                </a:extLst>
              </p:cNvPr>
              <p:cNvSpPr txBox="1">
                <a:spLocks noRot="1" noChangeAspect="1" noMove="1" noResize="1" noEditPoints="1" noAdjustHandles="1" noChangeArrowheads="1" noChangeShapeType="1" noTextEdit="1"/>
              </p:cNvSpPr>
              <p:nvPr/>
            </p:nvSpPr>
            <p:spPr>
              <a:xfrm>
                <a:off x="3130560" y="4684117"/>
                <a:ext cx="5943230" cy="523220"/>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8461D7A6-732E-C320-99EA-4F78A515204A}"/>
              </a:ext>
            </a:extLst>
          </p:cNvPr>
          <p:cNvSpPr/>
          <p:nvPr/>
        </p:nvSpPr>
        <p:spPr>
          <a:xfrm rot="1464886">
            <a:off x="4995497" y="2339007"/>
            <a:ext cx="2743200" cy="1077787"/>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Estimate of future state</a:t>
            </a:r>
            <a:endParaRPr lang="en-IL" sz="2400" dirty="0">
              <a:solidFill>
                <a:schemeClr val="tx1"/>
              </a:solidFill>
            </a:endParaRPr>
          </a:p>
        </p:txBody>
      </p:sp>
    </p:spTree>
    <p:extLst>
      <p:ext uri="{BB962C8B-B14F-4D97-AF65-F5344CB8AC3E}">
        <p14:creationId xmlns:p14="http://schemas.microsoft.com/office/powerpoint/2010/main" val="398431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7F11F-2972-9BAB-260A-81176BB49303}"/>
              </a:ext>
            </a:extLst>
          </p:cNvPr>
          <p:cNvSpPr>
            <a:spLocks noGrp="1"/>
          </p:cNvSpPr>
          <p:nvPr>
            <p:ph type="sldNum" sz="quarter" idx="12"/>
          </p:nvPr>
        </p:nvSpPr>
        <p:spPr/>
        <p:txBody>
          <a:bodyPr/>
          <a:lstStyle/>
          <a:p>
            <a:fld id="{16DBD0CC-423F-4B58-AFF5-83B6DD233671}" type="slidenum">
              <a:rPr lang="en-IL" smtClean="0"/>
              <a:t>13</a:t>
            </a:fld>
            <a:endParaRPr lang="en-IL"/>
          </a:p>
        </p:txBody>
      </p:sp>
      <p:sp>
        <p:nvSpPr>
          <p:cNvPr id="5" name="TextBox 4">
            <a:extLst>
              <a:ext uri="{FF2B5EF4-FFF2-40B4-BE49-F238E27FC236}">
                <a16:creationId xmlns:a16="http://schemas.microsoft.com/office/drawing/2014/main" id="{D95E1ABC-4FDF-744E-DC31-5B5E92116794}"/>
              </a:ext>
            </a:extLst>
          </p:cNvPr>
          <p:cNvSpPr txBox="1"/>
          <p:nvPr/>
        </p:nvSpPr>
        <p:spPr>
          <a:xfrm>
            <a:off x="362763" y="222433"/>
            <a:ext cx="8500147" cy="707886"/>
          </a:xfrm>
          <a:prstGeom prst="rect">
            <a:avLst/>
          </a:prstGeom>
          <a:noFill/>
        </p:spPr>
        <p:txBody>
          <a:bodyPr wrap="none" rtlCol="1">
            <a:spAutoFit/>
          </a:bodyPr>
          <a:lstStyle/>
          <a:p>
            <a:r>
              <a:rPr lang="en-US" sz="4000" dirty="0"/>
              <a:t>Planning in the Generalized Belief Space</a:t>
            </a:r>
            <a:endParaRPr lang="he-IL" sz="4000" dirty="0"/>
          </a:p>
        </p:txBody>
      </p:sp>
      <p:pic>
        <p:nvPicPr>
          <p:cNvPr id="6" name="Picture 5">
            <a:extLst>
              <a:ext uri="{FF2B5EF4-FFF2-40B4-BE49-F238E27FC236}">
                <a16:creationId xmlns:a16="http://schemas.microsoft.com/office/drawing/2014/main" id="{57724061-6487-9856-FE47-D414DA2CB4A9}"/>
              </a:ext>
            </a:extLst>
          </p:cNvPr>
          <p:cNvPicPr>
            <a:picLocks noChangeAspect="1"/>
          </p:cNvPicPr>
          <p:nvPr/>
        </p:nvPicPr>
        <p:blipFill>
          <a:blip r:embed="rId2"/>
          <a:stretch>
            <a:fillRect/>
          </a:stretch>
        </p:blipFill>
        <p:spPr>
          <a:xfrm>
            <a:off x="2866789" y="1273892"/>
            <a:ext cx="6173061" cy="685896"/>
          </a:xfrm>
          <a:prstGeom prst="rect">
            <a:avLst/>
          </a:prstGeom>
        </p:spPr>
      </p:pic>
      <p:pic>
        <p:nvPicPr>
          <p:cNvPr id="7" name="Picture 6">
            <a:extLst>
              <a:ext uri="{FF2B5EF4-FFF2-40B4-BE49-F238E27FC236}">
                <a16:creationId xmlns:a16="http://schemas.microsoft.com/office/drawing/2014/main" id="{250ADECE-C6A1-6F04-026D-F28E053512B8}"/>
              </a:ext>
            </a:extLst>
          </p:cNvPr>
          <p:cNvPicPr>
            <a:picLocks noChangeAspect="1"/>
          </p:cNvPicPr>
          <p:nvPr/>
        </p:nvPicPr>
        <p:blipFill>
          <a:blip r:embed="rId3"/>
          <a:stretch>
            <a:fillRect/>
          </a:stretch>
        </p:blipFill>
        <p:spPr>
          <a:xfrm>
            <a:off x="4062396" y="2640792"/>
            <a:ext cx="3875382" cy="662805"/>
          </a:xfrm>
          <a:prstGeom prst="rect">
            <a:avLst/>
          </a:prstGeom>
        </p:spPr>
      </p:pic>
      <p:sp>
        <p:nvSpPr>
          <p:cNvPr id="8" name="TextBox 7">
            <a:extLst>
              <a:ext uri="{FF2B5EF4-FFF2-40B4-BE49-F238E27FC236}">
                <a16:creationId xmlns:a16="http://schemas.microsoft.com/office/drawing/2014/main" id="{FFDBA8FC-948F-148D-D8DE-CD0FC31943E5}"/>
              </a:ext>
            </a:extLst>
          </p:cNvPr>
          <p:cNvSpPr txBox="1"/>
          <p:nvPr/>
        </p:nvSpPr>
        <p:spPr>
          <a:xfrm>
            <a:off x="5719654" y="1772676"/>
            <a:ext cx="573106" cy="369332"/>
          </a:xfrm>
          <a:prstGeom prst="rect">
            <a:avLst/>
          </a:prstGeom>
          <a:noFill/>
        </p:spPr>
        <p:txBody>
          <a:bodyPr wrap="none" rtlCol="0">
            <a:spAutoFit/>
          </a:bodyPr>
          <a:lstStyle/>
          <a:p>
            <a:r>
              <a:rPr lang="en-US" dirty="0">
                <a:solidFill>
                  <a:srgbClr val="FF0000"/>
                </a:solidFill>
              </a:rPr>
              <a:t>Past</a:t>
            </a:r>
          </a:p>
        </p:txBody>
      </p:sp>
      <p:sp>
        <p:nvSpPr>
          <p:cNvPr id="9" name="TextBox 8">
            <a:extLst>
              <a:ext uri="{FF2B5EF4-FFF2-40B4-BE49-F238E27FC236}">
                <a16:creationId xmlns:a16="http://schemas.microsoft.com/office/drawing/2014/main" id="{EF888E11-C252-34D3-5AC4-4DBCFB6ED048}"/>
              </a:ext>
            </a:extLst>
          </p:cNvPr>
          <p:cNvSpPr txBox="1"/>
          <p:nvPr/>
        </p:nvSpPr>
        <p:spPr>
          <a:xfrm>
            <a:off x="7298800" y="1772676"/>
            <a:ext cx="735009" cy="338554"/>
          </a:xfrm>
          <a:prstGeom prst="rect">
            <a:avLst/>
          </a:prstGeom>
          <a:noFill/>
        </p:spPr>
        <p:txBody>
          <a:bodyPr wrap="none" rtlCol="0">
            <a:spAutoFit/>
          </a:bodyPr>
          <a:lstStyle/>
          <a:p>
            <a:r>
              <a:rPr lang="en-US" sz="1600" dirty="0">
                <a:solidFill>
                  <a:srgbClr val="0070C0"/>
                </a:solidFill>
              </a:rPr>
              <a:t>Future</a:t>
            </a:r>
          </a:p>
        </p:txBody>
      </p:sp>
      <p:pic>
        <p:nvPicPr>
          <p:cNvPr id="10" name="Picture 9">
            <a:extLst>
              <a:ext uri="{FF2B5EF4-FFF2-40B4-BE49-F238E27FC236}">
                <a16:creationId xmlns:a16="http://schemas.microsoft.com/office/drawing/2014/main" id="{45B296ED-B938-667D-005B-77D4E0E70082}"/>
              </a:ext>
            </a:extLst>
          </p:cNvPr>
          <p:cNvPicPr>
            <a:picLocks noChangeAspect="1"/>
          </p:cNvPicPr>
          <p:nvPr/>
        </p:nvPicPr>
        <p:blipFill rotWithShape="1">
          <a:blip r:embed="rId4"/>
          <a:srcRect t="22011"/>
          <a:stretch/>
        </p:blipFill>
        <p:spPr>
          <a:xfrm>
            <a:off x="1733550" y="3682439"/>
            <a:ext cx="8724900" cy="1901669"/>
          </a:xfrm>
          <a:prstGeom prst="rect">
            <a:avLst/>
          </a:prstGeom>
        </p:spPr>
      </p:pic>
    </p:spTree>
    <p:extLst>
      <p:ext uri="{BB962C8B-B14F-4D97-AF65-F5344CB8AC3E}">
        <p14:creationId xmlns:p14="http://schemas.microsoft.com/office/powerpoint/2010/main" val="189204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F662289-4BDF-0BA8-D0EB-06FDD3C1C423}"/>
              </a:ext>
            </a:extLst>
          </p:cNvPr>
          <p:cNvGrpSpPr/>
          <p:nvPr/>
        </p:nvGrpSpPr>
        <p:grpSpPr>
          <a:xfrm>
            <a:off x="3417044" y="4097017"/>
            <a:ext cx="4834590" cy="2160564"/>
            <a:chOff x="3417044" y="4097017"/>
            <a:chExt cx="4834590" cy="2160564"/>
          </a:xfrm>
        </p:grpSpPr>
        <p:sp>
          <p:nvSpPr>
            <p:cNvPr id="26" name="TextBox 25">
              <a:extLst>
                <a:ext uri="{FF2B5EF4-FFF2-40B4-BE49-F238E27FC236}">
                  <a16:creationId xmlns:a16="http://schemas.microsoft.com/office/drawing/2014/main" id="{29908EE9-48BE-95AA-DF7A-6D63CA04E0C1}"/>
                </a:ext>
              </a:extLst>
            </p:cNvPr>
            <p:cNvSpPr txBox="1"/>
            <p:nvPr/>
          </p:nvSpPr>
          <p:spPr>
            <a:xfrm>
              <a:off x="3417044" y="4097017"/>
              <a:ext cx="4834590" cy="2160564"/>
            </a:xfrm>
            <a:prstGeom prst="rect">
              <a:avLst/>
            </a:prstGeom>
            <a:solidFill>
              <a:schemeClr val="accent6">
                <a:lumMod val="75000"/>
              </a:schemeClr>
            </a:solidFill>
            <a:ln w="19050">
              <a:solidFill>
                <a:schemeClr val="tx1"/>
              </a:solidFill>
            </a:ln>
          </p:spPr>
          <p:txBody>
            <a:bodyPr wrap="square" rtlCol="0">
              <a:spAutoFit/>
            </a:bodyPr>
            <a:lstStyle/>
            <a:p>
              <a:endParaRPr lang="en-US" dirty="0">
                <a:solidFill>
                  <a:schemeClr val="bg1"/>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07662B-D34A-1D78-02B3-C7598E3F0473}"/>
                    </a:ext>
                  </a:extLst>
                </p:cNvPr>
                <p:cNvSpPr txBox="1"/>
                <p:nvPr/>
              </p:nvSpPr>
              <p:spPr>
                <a:xfrm>
                  <a:off x="3417044" y="4097017"/>
                  <a:ext cx="4206628" cy="742263"/>
                </a:xfrm>
                <a:prstGeom prst="rect">
                  <a:avLst/>
                </a:prstGeom>
                <a:noFill/>
                <a:ln w="19050">
                  <a:noFill/>
                </a:ln>
              </p:spPr>
              <p:txBody>
                <a:bodyPr wrap="square" rtlCol="0">
                  <a:spAutoFit/>
                </a:bodyPr>
                <a:lstStyle/>
                <a:p>
                  <a:r>
                    <a:rPr lang="en-US" dirty="0">
                      <a:solidFill>
                        <a:schemeClr val="bg1"/>
                      </a:solidFill>
                    </a:rPr>
                    <a:t>Outer Layer: </a:t>
                  </a:r>
                  <a:br>
                    <a:rPr lang="en-US" dirty="0">
                      <a:solidFill>
                        <a:schemeClr val="bg1"/>
                      </a:solidFill>
                    </a:rPr>
                  </a:br>
                  <a:r>
                    <a:rPr lang="en-US" dirty="0">
                      <a:solidFill>
                        <a:schemeClr val="bg1"/>
                      </a:solidFill>
                    </a:rPr>
                    <a:t>	Updates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𝑢</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sup>
                      </m:sSubSup>
                    </m:oMath>
                  </a14:m>
                  <a:r>
                    <a:rPr lang="en-US" dirty="0">
                      <a:solidFill>
                        <a:schemeClr val="bg1"/>
                      </a:solidFill>
                    </a:rPr>
                    <a:t> given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bSup>
                    </m:oMath>
                  </a14:m>
                  <a:endParaRPr lang="en-US" dirty="0">
                    <a:solidFill>
                      <a:schemeClr val="bg1"/>
                    </a:solidFill>
                  </a:endParaRPr>
                </a:p>
              </p:txBody>
            </p:sp>
          </mc:Choice>
          <mc:Fallback xmlns="">
            <p:sp>
              <p:nvSpPr>
                <p:cNvPr id="24" name="TextBox 23">
                  <a:extLst>
                    <a:ext uri="{FF2B5EF4-FFF2-40B4-BE49-F238E27FC236}">
                      <a16:creationId xmlns:a16="http://schemas.microsoft.com/office/drawing/2014/main" id="{0A07662B-D34A-1D78-02B3-C7598E3F0473}"/>
                    </a:ext>
                  </a:extLst>
                </p:cNvPr>
                <p:cNvSpPr txBox="1">
                  <a:spLocks noRot="1" noChangeAspect="1" noMove="1" noResize="1" noEditPoints="1" noAdjustHandles="1" noChangeArrowheads="1" noChangeShapeType="1" noTextEdit="1"/>
                </p:cNvSpPr>
                <p:nvPr/>
              </p:nvSpPr>
              <p:spPr>
                <a:xfrm>
                  <a:off x="3417044" y="4097017"/>
                  <a:ext cx="4206628" cy="742263"/>
                </a:xfrm>
                <a:prstGeom prst="rect">
                  <a:avLst/>
                </a:prstGeom>
                <a:blipFill>
                  <a:blip r:embed="rId3"/>
                  <a:stretch>
                    <a:fillRect l="-1304" t="-4098" b="-7377"/>
                  </a:stretch>
                </a:blipFill>
                <a:ln w="19050">
                  <a:noFill/>
                </a:ln>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7968B58-A61A-A92C-E48A-7B7F55D319E9}"/>
              </a:ext>
            </a:extLst>
          </p:cNvPr>
          <p:cNvSpPr>
            <a:spLocks noGrp="1"/>
          </p:cNvSpPr>
          <p:nvPr>
            <p:ph type="sldNum" sz="quarter" idx="12"/>
          </p:nvPr>
        </p:nvSpPr>
        <p:spPr/>
        <p:txBody>
          <a:bodyPr/>
          <a:lstStyle/>
          <a:p>
            <a:fld id="{16DBD0CC-423F-4B58-AFF5-83B6DD233671}" type="slidenum">
              <a:rPr lang="en-IL" smtClean="0"/>
              <a:t>14</a:t>
            </a:fld>
            <a:endParaRPr lang="en-IL" dirty="0"/>
          </a:p>
        </p:txBody>
      </p:sp>
      <p:pic>
        <p:nvPicPr>
          <p:cNvPr id="5" name="Picture 4">
            <a:extLst>
              <a:ext uri="{FF2B5EF4-FFF2-40B4-BE49-F238E27FC236}">
                <a16:creationId xmlns:a16="http://schemas.microsoft.com/office/drawing/2014/main" id="{28DCAEAC-60F6-9E8C-F916-4A34FD5C09E7}"/>
              </a:ext>
            </a:extLst>
          </p:cNvPr>
          <p:cNvPicPr>
            <a:picLocks noChangeAspect="1"/>
          </p:cNvPicPr>
          <p:nvPr/>
        </p:nvPicPr>
        <p:blipFill>
          <a:blip r:embed="rId4"/>
          <a:stretch>
            <a:fillRect/>
          </a:stretch>
        </p:blipFill>
        <p:spPr>
          <a:xfrm>
            <a:off x="1244857" y="1320139"/>
            <a:ext cx="9702286" cy="1109234"/>
          </a:xfrm>
          <a:prstGeom prst="rect">
            <a:avLst/>
          </a:prstGeom>
        </p:spPr>
      </p:pic>
      <p:pic>
        <p:nvPicPr>
          <p:cNvPr id="6" name="Picture 5">
            <a:extLst>
              <a:ext uri="{FF2B5EF4-FFF2-40B4-BE49-F238E27FC236}">
                <a16:creationId xmlns:a16="http://schemas.microsoft.com/office/drawing/2014/main" id="{0A2E8FCD-DBF9-B93E-F88B-7CC8B07B2F28}"/>
              </a:ext>
            </a:extLst>
          </p:cNvPr>
          <p:cNvPicPr>
            <a:picLocks noChangeAspect="1"/>
          </p:cNvPicPr>
          <p:nvPr/>
        </p:nvPicPr>
        <p:blipFill>
          <a:blip r:embed="rId5"/>
          <a:stretch>
            <a:fillRect/>
          </a:stretch>
        </p:blipFill>
        <p:spPr>
          <a:xfrm>
            <a:off x="1540990" y="2702392"/>
            <a:ext cx="9110020" cy="893912"/>
          </a:xfrm>
          <a:prstGeom prst="rect">
            <a:avLst/>
          </a:prstGeom>
        </p:spPr>
      </p:pic>
      <p:sp>
        <p:nvSpPr>
          <p:cNvPr id="7" name="TextBox 6">
            <a:extLst>
              <a:ext uri="{FF2B5EF4-FFF2-40B4-BE49-F238E27FC236}">
                <a16:creationId xmlns:a16="http://schemas.microsoft.com/office/drawing/2014/main" id="{CD9CD273-D16D-24BC-9B85-6079130ECF05}"/>
              </a:ext>
            </a:extLst>
          </p:cNvPr>
          <p:cNvSpPr txBox="1"/>
          <p:nvPr/>
        </p:nvSpPr>
        <p:spPr>
          <a:xfrm>
            <a:off x="373780" y="470169"/>
            <a:ext cx="8500147" cy="707886"/>
          </a:xfrm>
          <a:prstGeom prst="rect">
            <a:avLst/>
          </a:prstGeom>
          <a:noFill/>
        </p:spPr>
        <p:txBody>
          <a:bodyPr wrap="none" rtlCol="1">
            <a:spAutoFit/>
          </a:bodyPr>
          <a:lstStyle/>
          <a:p>
            <a:r>
              <a:rPr lang="en-US" sz="4000" dirty="0"/>
              <a:t>Planning in the Generalized Belief Space</a:t>
            </a:r>
            <a:endParaRPr lang="he-IL" sz="4000" dirty="0"/>
          </a:p>
        </p:txBody>
      </p:sp>
      <p:grpSp>
        <p:nvGrpSpPr>
          <p:cNvPr id="16" name="Group 15">
            <a:extLst>
              <a:ext uri="{FF2B5EF4-FFF2-40B4-BE49-F238E27FC236}">
                <a16:creationId xmlns:a16="http://schemas.microsoft.com/office/drawing/2014/main" id="{6E76F4D6-93AA-CD80-2E4C-FDEA6034BB17}"/>
              </a:ext>
            </a:extLst>
          </p:cNvPr>
          <p:cNvGrpSpPr/>
          <p:nvPr/>
        </p:nvGrpSpPr>
        <p:grpSpPr>
          <a:xfrm>
            <a:off x="680984" y="3863267"/>
            <a:ext cx="10694129" cy="2748038"/>
            <a:chOff x="1519184" y="3973437"/>
            <a:chExt cx="10694129" cy="2748038"/>
          </a:xfrm>
        </p:grpSpPr>
        <p:sp>
          <p:nvSpPr>
            <p:cNvPr id="8" name="Rectangle 7">
              <a:extLst>
                <a:ext uri="{FF2B5EF4-FFF2-40B4-BE49-F238E27FC236}">
                  <a16:creationId xmlns:a16="http://schemas.microsoft.com/office/drawing/2014/main" id="{04D11B5F-B5F3-408F-7142-69498FC82CFA}"/>
                </a:ext>
              </a:extLst>
            </p:cNvPr>
            <p:cNvSpPr/>
            <p:nvPr/>
          </p:nvSpPr>
          <p:spPr>
            <a:xfrm>
              <a:off x="4122917" y="3973437"/>
              <a:ext cx="5340854" cy="27480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10" name="Straight Arrow Connector 9">
              <a:extLst>
                <a:ext uri="{FF2B5EF4-FFF2-40B4-BE49-F238E27FC236}">
                  <a16:creationId xmlns:a16="http://schemas.microsoft.com/office/drawing/2014/main" id="{8B6E6BA8-DC49-92F0-B9FA-95E172CDAF0F}"/>
                </a:ext>
              </a:extLst>
            </p:cNvPr>
            <p:cNvCxnSpPr>
              <a:cxnSpLocks/>
            </p:cNvCxnSpPr>
            <p:nvPr/>
          </p:nvCxnSpPr>
          <p:spPr>
            <a:xfrm>
              <a:off x="2566931" y="5774109"/>
              <a:ext cx="207812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3E380C-C5FC-FCDA-D987-735276517EDF}"/>
                </a:ext>
              </a:extLst>
            </p:cNvPr>
            <p:cNvCxnSpPr>
              <a:cxnSpLocks/>
              <a:stCxn id="26" idx="3"/>
            </p:cNvCxnSpPr>
            <p:nvPr/>
          </p:nvCxnSpPr>
          <p:spPr>
            <a:xfrm flipV="1">
              <a:off x="9089834" y="5264227"/>
              <a:ext cx="1857309" cy="2324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92F4D8-18B0-77CB-842A-DA9CADB2FB10}"/>
                    </a:ext>
                  </a:extLst>
                </p:cNvPr>
                <p:cNvSpPr txBox="1"/>
                <p:nvPr/>
              </p:nvSpPr>
              <p:spPr>
                <a:xfrm>
                  <a:off x="1519184" y="5558665"/>
                  <a:ext cx="11277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xmlns="">
            <p:sp>
              <p:nvSpPr>
                <p:cNvPr id="13" name="TextBox 12">
                  <a:extLst>
                    <a:ext uri="{FF2B5EF4-FFF2-40B4-BE49-F238E27FC236}">
                      <a16:creationId xmlns:a16="http://schemas.microsoft.com/office/drawing/2014/main" id="{9A92F4D8-18B0-77CB-842A-DA9CADB2FB10}"/>
                    </a:ext>
                  </a:extLst>
                </p:cNvPr>
                <p:cNvSpPr txBox="1">
                  <a:spLocks noRot="1" noChangeAspect="1" noMove="1" noResize="1" noEditPoints="1" noAdjustHandles="1" noChangeArrowheads="1" noChangeShapeType="1" noTextEdit="1"/>
                </p:cNvSpPr>
                <p:nvPr/>
              </p:nvSpPr>
              <p:spPr>
                <a:xfrm>
                  <a:off x="1519184" y="5558665"/>
                  <a:ext cx="1127745" cy="430887"/>
                </a:xfrm>
                <a:prstGeom prst="rect">
                  <a:avLst/>
                </a:prstGeom>
                <a:blipFill>
                  <a:blip r:embed="rId6"/>
                  <a:stretch>
                    <a:fillRect l="-541"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39FDE4-5D1F-7839-1054-ECFE59D2F001}"/>
                    </a:ext>
                  </a:extLst>
                </p:cNvPr>
                <p:cNvSpPr txBox="1"/>
                <p:nvPr/>
              </p:nvSpPr>
              <p:spPr>
                <a:xfrm>
                  <a:off x="10939759" y="5015018"/>
                  <a:ext cx="12735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14" name="TextBox 13">
                  <a:extLst>
                    <a:ext uri="{FF2B5EF4-FFF2-40B4-BE49-F238E27FC236}">
                      <a16:creationId xmlns:a16="http://schemas.microsoft.com/office/drawing/2014/main" id="{E439FDE4-5D1F-7839-1054-ECFE59D2F001}"/>
                    </a:ext>
                  </a:extLst>
                </p:cNvPr>
                <p:cNvSpPr txBox="1">
                  <a:spLocks noRot="1" noChangeAspect="1" noMove="1" noResize="1" noEditPoints="1" noAdjustHandles="1" noChangeArrowheads="1" noChangeShapeType="1" noTextEdit="1"/>
                </p:cNvSpPr>
                <p:nvPr/>
              </p:nvSpPr>
              <p:spPr>
                <a:xfrm>
                  <a:off x="10939759" y="5015018"/>
                  <a:ext cx="1273554" cy="430887"/>
                </a:xfrm>
                <a:prstGeom prst="rect">
                  <a:avLst/>
                </a:prstGeom>
                <a:blipFill>
                  <a:blip r:embed="rId7"/>
                  <a:stretch>
                    <a:fillRect b="-428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82CDFE6-521C-AC7F-30F8-DB7E0E880EDC}"/>
                  </a:ext>
                </a:extLst>
              </p:cNvPr>
              <p:cNvSpPr/>
              <p:nvPr/>
            </p:nvSpPr>
            <p:spPr>
              <a:xfrm>
                <a:off x="3806854" y="4907362"/>
                <a:ext cx="4296579" cy="120083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Inner Layer: </a:t>
                </a:r>
              </a:p>
              <a:p>
                <a:r>
                  <a:rPr lang="en-US" dirty="0"/>
                  <a:t>	Computes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𝑘</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a14:m>
                <a:r>
                  <a:rPr lang="en-US" dirty="0"/>
                  <a:t> given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𝑢</m:t>
                        </m:r>
                      </m:e>
                      <m:sub>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sup>
                    </m:sSubSup>
                  </m:oMath>
                </a14:m>
                <a:endParaRPr lang="en-US" dirty="0"/>
              </a:p>
            </p:txBody>
          </p:sp>
        </mc:Choice>
        <mc:Fallback xmlns="">
          <p:sp>
            <p:nvSpPr>
              <p:cNvPr id="17" name="Rectangle 16">
                <a:extLst>
                  <a:ext uri="{FF2B5EF4-FFF2-40B4-BE49-F238E27FC236}">
                    <a16:creationId xmlns:a16="http://schemas.microsoft.com/office/drawing/2014/main" id="{182CDFE6-521C-AC7F-30F8-DB7E0E880EDC}"/>
                  </a:ext>
                </a:extLst>
              </p:cNvPr>
              <p:cNvSpPr>
                <a:spLocks noRot="1" noChangeAspect="1" noMove="1" noResize="1" noEditPoints="1" noAdjustHandles="1" noChangeArrowheads="1" noChangeShapeType="1" noTextEdit="1"/>
              </p:cNvSpPr>
              <p:nvPr/>
            </p:nvSpPr>
            <p:spPr>
              <a:xfrm>
                <a:off x="3806854" y="4907362"/>
                <a:ext cx="4296579" cy="1200839"/>
              </a:xfrm>
              <a:prstGeom prst="rect">
                <a:avLst/>
              </a:prstGeom>
              <a:blipFill>
                <a:blip r:embed="rId8"/>
                <a:stretch>
                  <a:fillRect l="-99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DFAE6DF9-0CA5-48A5-4911-FCE41E5CF598}"/>
              </a:ext>
            </a:extLst>
          </p:cNvPr>
          <p:cNvCxnSpPr>
            <a:cxnSpLocks/>
          </p:cNvCxnSpPr>
          <p:nvPr/>
        </p:nvCxnSpPr>
        <p:spPr>
          <a:xfrm flipV="1">
            <a:off x="6268598" y="4839280"/>
            <a:ext cx="507048" cy="60921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326086E-119D-F100-37BA-147FC752AEA3}"/>
              </a:ext>
            </a:extLst>
          </p:cNvPr>
          <p:cNvCxnSpPr>
            <a:cxnSpLocks/>
          </p:cNvCxnSpPr>
          <p:nvPr/>
        </p:nvCxnSpPr>
        <p:spPr>
          <a:xfrm>
            <a:off x="5717754" y="4864525"/>
            <a:ext cx="1222873" cy="6520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9F2A2BC5-D6E5-527A-EA84-E77383D06CE7}"/>
              </a:ext>
            </a:extLst>
          </p:cNvPr>
          <p:cNvGrpSpPr/>
          <p:nvPr/>
        </p:nvGrpSpPr>
        <p:grpSpPr>
          <a:xfrm rot="20703344">
            <a:off x="489830" y="3759527"/>
            <a:ext cx="2362070" cy="1417242"/>
            <a:chOff x="607086" y="4798113"/>
            <a:chExt cx="3248665" cy="1949199"/>
          </a:xfrm>
        </p:grpSpPr>
        <p:pic>
          <p:nvPicPr>
            <p:cNvPr id="27" name="Picture 26" descr="A picture containing text, tool&#10;&#10;Description automatically generated">
              <a:extLst>
                <a:ext uri="{FF2B5EF4-FFF2-40B4-BE49-F238E27FC236}">
                  <a16:creationId xmlns:a16="http://schemas.microsoft.com/office/drawing/2014/main" id="{CD767712-253E-F01B-4E2D-48494EED39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28" name="TextBox 27">
              <a:extLst>
                <a:ext uri="{FF2B5EF4-FFF2-40B4-BE49-F238E27FC236}">
                  <a16:creationId xmlns:a16="http://schemas.microsoft.com/office/drawing/2014/main" id="{56E4394B-984D-B7A5-9992-9A7B24EF13CD}"/>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p:spTree>
    <p:extLst>
      <p:ext uri="{BB962C8B-B14F-4D97-AF65-F5344CB8AC3E}">
        <p14:creationId xmlns:p14="http://schemas.microsoft.com/office/powerpoint/2010/main" val="279584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439DBC-7B02-EF36-FC1A-6B89927425C7}"/>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8" name="TextBox 7">
            <a:extLst>
              <a:ext uri="{FF2B5EF4-FFF2-40B4-BE49-F238E27FC236}">
                <a16:creationId xmlns:a16="http://schemas.microsoft.com/office/drawing/2014/main" id="{355AF66F-B478-4BC9-9021-D291ECB4DCA6}"/>
              </a:ext>
            </a:extLst>
          </p:cNvPr>
          <p:cNvSpPr txBox="1"/>
          <p:nvPr/>
        </p:nvSpPr>
        <p:spPr>
          <a:xfrm>
            <a:off x="373780" y="470169"/>
            <a:ext cx="8522526" cy="707886"/>
          </a:xfrm>
          <a:prstGeom prst="rect">
            <a:avLst/>
          </a:prstGeom>
          <a:noFill/>
        </p:spPr>
        <p:txBody>
          <a:bodyPr wrap="none" rtlCol="1">
            <a:spAutoFit/>
          </a:bodyPr>
          <a:lstStyle/>
          <a:p>
            <a:r>
              <a:rPr lang="en-US" sz="4000" dirty="0"/>
              <a:t>Outer Layer – Inference over the control</a:t>
            </a:r>
            <a:endParaRPr lang="he-IL" sz="4000" dirty="0"/>
          </a:p>
        </p:txBody>
      </p:sp>
      <p:sp>
        <p:nvSpPr>
          <p:cNvPr id="24" name="TextBox 23">
            <a:extLst>
              <a:ext uri="{FF2B5EF4-FFF2-40B4-BE49-F238E27FC236}">
                <a16:creationId xmlns:a16="http://schemas.microsoft.com/office/drawing/2014/main" id="{D5513DE3-3E47-FB3F-0836-D7B7CECC65B9}"/>
              </a:ext>
            </a:extLst>
          </p:cNvPr>
          <p:cNvSpPr txBox="1"/>
          <p:nvPr/>
        </p:nvSpPr>
        <p:spPr>
          <a:xfrm>
            <a:off x="484743" y="1369395"/>
            <a:ext cx="6268596" cy="430887"/>
          </a:xfrm>
          <a:prstGeom prst="rect">
            <a:avLst/>
          </a:prstGeom>
          <a:noFill/>
        </p:spPr>
        <p:txBody>
          <a:bodyPr wrap="square">
            <a:spAutoFit/>
          </a:bodyPr>
          <a:lstStyle/>
          <a:p>
            <a:r>
              <a:rPr lang="en-US" sz="2200" u="sng" dirty="0"/>
              <a:t>Updating via Gradient Decent:</a:t>
            </a:r>
          </a:p>
        </p:txBody>
      </p:sp>
      <p:pic>
        <p:nvPicPr>
          <p:cNvPr id="7" name="Picture 6">
            <a:extLst>
              <a:ext uri="{FF2B5EF4-FFF2-40B4-BE49-F238E27FC236}">
                <a16:creationId xmlns:a16="http://schemas.microsoft.com/office/drawing/2014/main" id="{BB9A3C35-AAA5-6358-896F-1DABE39DF5F9}"/>
              </a:ext>
            </a:extLst>
          </p:cNvPr>
          <p:cNvPicPr>
            <a:picLocks noChangeAspect="1"/>
          </p:cNvPicPr>
          <p:nvPr/>
        </p:nvPicPr>
        <p:blipFill>
          <a:blip r:embed="rId3"/>
          <a:stretch>
            <a:fillRect/>
          </a:stretch>
        </p:blipFill>
        <p:spPr>
          <a:xfrm>
            <a:off x="7834012" y="1240036"/>
            <a:ext cx="4296375" cy="1216790"/>
          </a:xfrm>
          <a:prstGeom prst="rect">
            <a:avLst/>
          </a:prstGeom>
        </p:spPr>
      </p:pic>
      <p:grpSp>
        <p:nvGrpSpPr>
          <p:cNvPr id="11" name="Group 10">
            <a:extLst>
              <a:ext uri="{FF2B5EF4-FFF2-40B4-BE49-F238E27FC236}">
                <a16:creationId xmlns:a16="http://schemas.microsoft.com/office/drawing/2014/main" id="{6E0DD67D-9492-23DD-4FD2-406DCEEDAEBE}"/>
              </a:ext>
            </a:extLst>
          </p:cNvPr>
          <p:cNvGrpSpPr/>
          <p:nvPr/>
        </p:nvGrpSpPr>
        <p:grpSpPr>
          <a:xfrm>
            <a:off x="1050815" y="1774324"/>
            <a:ext cx="4296375" cy="857370"/>
            <a:chOff x="1050815" y="1774324"/>
            <a:chExt cx="4296375" cy="857370"/>
          </a:xfrm>
        </p:grpSpPr>
        <p:pic>
          <p:nvPicPr>
            <p:cNvPr id="9" name="Picture 8">
              <a:extLst>
                <a:ext uri="{FF2B5EF4-FFF2-40B4-BE49-F238E27FC236}">
                  <a16:creationId xmlns:a16="http://schemas.microsoft.com/office/drawing/2014/main" id="{14F787A0-F459-1423-BEC2-587F38CD9C8F}"/>
                </a:ext>
              </a:extLst>
            </p:cNvPr>
            <p:cNvPicPr>
              <a:picLocks noChangeAspect="1"/>
            </p:cNvPicPr>
            <p:nvPr/>
          </p:nvPicPr>
          <p:blipFill>
            <a:blip r:embed="rId4"/>
            <a:stretch>
              <a:fillRect/>
            </a:stretch>
          </p:blipFill>
          <p:spPr>
            <a:xfrm>
              <a:off x="1050815" y="1774324"/>
              <a:ext cx="4296375" cy="85737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A19B91-07B7-F89A-09D0-E7A47FA53E81}"/>
                    </a:ext>
                  </a:extLst>
                </p:cNvPr>
                <p:cNvSpPr txBox="1"/>
                <p:nvPr/>
              </p:nvSpPr>
              <p:spPr>
                <a:xfrm>
                  <a:off x="4869093" y="1870784"/>
                  <a:ext cx="4340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oMath>
                    </m:oMathPara>
                  </a14:m>
                  <a:endParaRPr lang="en-US" sz="1400" dirty="0"/>
                </a:p>
              </p:txBody>
            </p:sp>
          </mc:Choice>
          <mc:Fallback xmlns="">
            <p:sp>
              <p:nvSpPr>
                <p:cNvPr id="10" name="TextBox 9">
                  <a:extLst>
                    <a:ext uri="{FF2B5EF4-FFF2-40B4-BE49-F238E27FC236}">
                      <a16:creationId xmlns:a16="http://schemas.microsoft.com/office/drawing/2014/main" id="{60A19B91-07B7-F89A-09D0-E7A47FA53E81}"/>
                    </a:ext>
                  </a:extLst>
                </p:cNvPr>
                <p:cNvSpPr txBox="1">
                  <a:spLocks noRot="1" noChangeAspect="1" noMove="1" noResize="1" noEditPoints="1" noAdjustHandles="1" noChangeArrowheads="1" noChangeShapeType="1" noTextEdit="1"/>
                </p:cNvSpPr>
                <p:nvPr/>
              </p:nvSpPr>
              <p:spPr>
                <a:xfrm>
                  <a:off x="4869093" y="1870784"/>
                  <a:ext cx="434029" cy="307777"/>
                </a:xfrm>
                <a:prstGeom prst="rect">
                  <a:avLst/>
                </a:prstGeom>
                <a:blipFill>
                  <a:blip r:embed="rId5"/>
                  <a:stretch>
                    <a:fillRect b="-8000"/>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85A3B0F5-B31A-8D5A-A687-D97E9110A796}"/>
              </a:ext>
            </a:extLst>
          </p:cNvPr>
          <p:cNvGrpSpPr/>
          <p:nvPr/>
        </p:nvGrpSpPr>
        <p:grpSpPr>
          <a:xfrm>
            <a:off x="504745" y="2832729"/>
            <a:ext cx="6340206" cy="1359350"/>
            <a:chOff x="504745" y="2832729"/>
            <a:chExt cx="6340206" cy="1359350"/>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F0F5A9-17FF-4A87-9694-B0D4D96C8857}"/>
                    </a:ext>
                  </a:extLst>
                </p:cNvPr>
                <p:cNvSpPr txBox="1"/>
                <p:nvPr/>
              </p:nvSpPr>
              <p:spPr>
                <a:xfrm>
                  <a:off x="982902" y="3221621"/>
                  <a:ext cx="5272277" cy="970458"/>
                </a:xfrm>
                <a:prstGeom prst="rect">
                  <a:avLst/>
                </a:prstGeom>
                <a:noFill/>
              </p:spPr>
              <p:txBody>
                <a:bodyPr wrap="none" rtlCol="0">
                  <a:spAutoFit/>
                </a:bodyPr>
                <a:lstStyle/>
                <a:p>
                  <a14:m>
                    <m:oMath xmlns:m="http://schemas.openxmlformats.org/officeDocument/2006/math">
                      <m:d>
                        <m:dPr>
                          <m:begChr m:val="|"/>
                          <m:endChr m:val="|"/>
                          <m:ctrlPr>
                            <a:rPr lang="en-US" sz="2200" b="0" i="1" smtClean="0">
                              <a:latin typeface="Cambria Math" panose="02040503050406030204" pitchFamily="18" charset="0"/>
                            </a:rPr>
                          </m:ctrlPr>
                        </m:dPr>
                        <m:e>
                          <m:d>
                            <m:dPr>
                              <m:begChr m:val="|"/>
                              <m:endChr m:val="|"/>
                              <m:ctrlPr>
                                <a:rPr lang="en-US" sz="2200" b="0" i="1" smtClean="0">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𝐽</m:t>
                                  </m:r>
                                </m:e>
                                <m:sub>
                                  <m:r>
                                    <a:rPr lang="en-US" sz="2200" b="0" i="1" smtClean="0">
                                      <a:latin typeface="Cambria Math" panose="02040503050406030204" pitchFamily="18" charset="0"/>
                                    </a:rPr>
                                    <m:t>𝑘</m:t>
                                  </m:r>
                                </m:sub>
                                <m:sup>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m:t>
                                  </m:r>
                                </m:sup>
                              </m:sSubSup>
                            </m:e>
                          </m:d>
                        </m:e>
                      </m:d>
                      <m:r>
                        <a:rPr lang="en-US" sz="2200" b="0" i="1" smtClean="0">
                          <a:latin typeface="Cambria Math" panose="02040503050406030204" pitchFamily="18" charset="0"/>
                        </a:rPr>
                        <m:t>&lt;</m:t>
                      </m:r>
                      <m:r>
                        <a:rPr lang="en-US" sz="2200" i="1">
                          <a:latin typeface="Cambria Math" panose="02040503050406030204" pitchFamily="18" charset="0"/>
                        </a:rPr>
                        <m:t>𝜖</m:t>
                      </m:r>
                    </m:oMath>
                  </a14:m>
                  <a:r>
                    <a:rPr lang="en-US" sz="2200" dirty="0"/>
                    <a:t> or </a:t>
                  </a:r>
                  <a14:m>
                    <m:oMath xmlns:m="http://schemas.openxmlformats.org/officeDocument/2006/math">
                      <m:d>
                        <m:dPr>
                          <m:begChr m:val="|"/>
                          <m:endChr m:val="|"/>
                          <m:ctrlPr>
                            <a:rPr lang="en-US" sz="2200" b="0" i="1" smtClean="0">
                              <a:latin typeface="Cambria Math" panose="02040503050406030204" pitchFamily="18" charset="0"/>
                            </a:rPr>
                          </m:ctrlPr>
                        </m:d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1</m:t>
                                          </m:r>
                                        </m:e>
                                      </m:d>
                                    </m:sup>
                                  </m:sSubSup>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bSup>
                                </m:num>
                                <m:den>
                                  <m:sSubSup>
                                    <m:sSubSupPr>
                                      <m:ctrlPr>
                                        <a:rPr lang="en-US" sz="2200" i="1">
                                          <a:latin typeface="Cambria Math" panose="02040503050406030204" pitchFamily="18" charset="0"/>
                                        </a:rPr>
                                      </m:ctrlPr>
                                    </m:sSubSupPr>
                                    <m:e>
                                      <m:r>
                                        <a:rPr lang="en-US" sz="2200" i="1">
                                          <a:latin typeface="Cambria Math" panose="02040503050406030204" pitchFamily="18" charset="0"/>
                                        </a:rPr>
                                        <m:t>𝐽</m:t>
                                      </m:r>
                                    </m:e>
                                    <m:sub>
                                      <m:r>
                                        <a:rPr lang="en-US" sz="2200" i="1">
                                          <a:latin typeface="Cambria Math" panose="02040503050406030204" pitchFamily="18" charset="0"/>
                                        </a:rPr>
                                        <m:t>𝑘</m:t>
                                      </m:r>
                                    </m:sub>
                                    <m:sup>
                                      <m:d>
                                        <m:dPr>
                                          <m:ctrlPr>
                                            <a:rPr lang="en-US" sz="2200" i="1">
                                              <a:latin typeface="Cambria Math" panose="02040503050406030204" pitchFamily="18" charset="0"/>
                                            </a:rPr>
                                          </m:ctrlPr>
                                        </m:dPr>
                                        <m:e>
                                          <m:r>
                                            <a:rPr lang="en-US" sz="2200" i="1">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1</m:t>
                                          </m:r>
                                        </m:e>
                                      </m:d>
                                    </m:sup>
                                  </m:sSubSup>
                                </m:den>
                              </m:f>
                            </m:e>
                          </m:d>
                        </m:e>
                      </m:d>
                      <m:r>
                        <a:rPr lang="en-US" sz="2200" b="0" i="1" smtClean="0">
                          <a:latin typeface="Cambria Math" panose="02040503050406030204" pitchFamily="18" charset="0"/>
                        </a:rPr>
                        <m:t>&lt;</m:t>
                      </m:r>
                      <m:r>
                        <a:rPr lang="en-US" sz="2200" b="0" i="1" smtClean="0">
                          <a:latin typeface="Cambria Math" panose="02040503050406030204" pitchFamily="18" charset="0"/>
                        </a:rPr>
                        <m:t>𝜖</m:t>
                      </m:r>
                    </m:oMath>
                  </a14:m>
                  <a:r>
                    <a:rPr lang="en-US" sz="2200" dirty="0"/>
                    <a:t> 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𝑚𝑎𝑥</m:t>
                          </m:r>
                        </m:sub>
                      </m:sSub>
                    </m:oMath>
                  </a14:m>
                  <a:endParaRPr lang="en-US" sz="2200" dirty="0"/>
                </a:p>
              </p:txBody>
            </p:sp>
          </mc:Choice>
          <mc:Fallback xmlns="">
            <p:sp>
              <p:nvSpPr>
                <p:cNvPr id="34" name="TextBox 33">
                  <a:extLst>
                    <a:ext uri="{FF2B5EF4-FFF2-40B4-BE49-F238E27FC236}">
                      <a16:creationId xmlns:a16="http://schemas.microsoft.com/office/drawing/2014/main" id="{15F0F5A9-17FF-4A87-9694-B0D4D96C8857}"/>
                    </a:ext>
                  </a:extLst>
                </p:cNvPr>
                <p:cNvSpPr txBox="1">
                  <a:spLocks noRot="1" noChangeAspect="1" noMove="1" noResize="1" noEditPoints="1" noAdjustHandles="1" noChangeArrowheads="1" noChangeShapeType="1" noTextEdit="1"/>
                </p:cNvSpPr>
                <p:nvPr/>
              </p:nvSpPr>
              <p:spPr>
                <a:xfrm>
                  <a:off x="982902" y="3221621"/>
                  <a:ext cx="5272277" cy="970458"/>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4B6E7DD-037B-B953-309D-09B9D9C72D3A}"/>
                </a:ext>
              </a:extLst>
            </p:cNvPr>
            <p:cNvSpPr txBox="1"/>
            <p:nvPr/>
          </p:nvSpPr>
          <p:spPr>
            <a:xfrm>
              <a:off x="504745" y="2832729"/>
              <a:ext cx="6340206" cy="430887"/>
            </a:xfrm>
            <a:prstGeom prst="rect">
              <a:avLst/>
            </a:prstGeom>
            <a:noFill/>
          </p:spPr>
          <p:txBody>
            <a:bodyPr wrap="square">
              <a:spAutoFit/>
            </a:bodyPr>
            <a:lstStyle/>
            <a:p>
              <a:r>
                <a:rPr lang="en-US" sz="2200" u="sng" dirty="0"/>
                <a:t>Convergence Criteria:</a:t>
              </a:r>
            </a:p>
          </p:txBody>
        </p:sp>
      </p:grpSp>
      <p:grpSp>
        <p:nvGrpSpPr>
          <p:cNvPr id="16" name="Group 15">
            <a:extLst>
              <a:ext uri="{FF2B5EF4-FFF2-40B4-BE49-F238E27FC236}">
                <a16:creationId xmlns:a16="http://schemas.microsoft.com/office/drawing/2014/main" id="{F3D6705B-6B48-80CB-CAE7-151683362EAA}"/>
              </a:ext>
            </a:extLst>
          </p:cNvPr>
          <p:cNvGrpSpPr/>
          <p:nvPr/>
        </p:nvGrpSpPr>
        <p:grpSpPr>
          <a:xfrm>
            <a:off x="-487497" y="4402014"/>
            <a:ext cx="11598351" cy="2150855"/>
            <a:chOff x="-487497" y="4402014"/>
            <a:chExt cx="11598351" cy="2150855"/>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07A28E-AE5B-52FB-B27A-00F6B3350173}"/>
                    </a:ext>
                  </a:extLst>
                </p:cNvPr>
                <p:cNvSpPr txBox="1"/>
                <p:nvPr/>
              </p:nvSpPr>
              <p:spPr>
                <a:xfrm>
                  <a:off x="-487497" y="5060979"/>
                  <a:ext cx="6097836" cy="7450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𝐽</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𝒖</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 </m:t>
                                </m:r>
                              </m:sup>
                            </m:sSubSup>
                            <m:d>
                              <m:dPr>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r>
                                  <a:rPr lang="en-US" sz="2000" b="0"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𝒆</m:t>
                                    </m:r>
                                  </m:e>
                                  <m:sub>
                                    <m:r>
                                      <a:rPr lang="en-US" sz="2000" b="1" i="1" smtClean="0">
                                        <a:latin typeface="Cambria Math" panose="02040503050406030204" pitchFamily="18" charset="0"/>
                                        <a:ea typeface="Cambria Math" panose="02040503050406030204" pitchFamily="18" charset="0"/>
                                      </a:rPr>
                                      <m:t>𝒎</m:t>
                                    </m:r>
                                  </m:sub>
                                </m:sSub>
                              </m:e>
                            </m:d>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 </m:t>
                                </m:r>
                              </m:sup>
                            </m:sSubSup>
                            <m:d>
                              <m:dPr>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rPr>
                                  <m:t>𝒖</m:t>
                                </m:r>
                              </m:e>
                            </m:d>
                          </m:num>
                          <m:den>
                            <m:r>
                              <a:rPr lang="en-US" sz="2000" b="0" i="1" smtClean="0">
                                <a:latin typeface="Cambria Math" panose="02040503050406030204" pitchFamily="18" charset="0"/>
                                <a:ea typeface="Cambria Math" panose="02040503050406030204" pitchFamily="18" charset="0"/>
                              </a:rPr>
                              <m:t>𝜖</m:t>
                            </m:r>
                          </m:den>
                        </m:f>
                      </m:oMath>
                    </m:oMathPara>
                  </a14:m>
                  <a:endParaRPr lang="en-US" sz="2000" dirty="0"/>
                </a:p>
              </p:txBody>
            </p:sp>
          </mc:Choice>
          <mc:Fallback xmlns="">
            <p:sp>
              <p:nvSpPr>
                <p:cNvPr id="37" name="TextBox 36">
                  <a:extLst>
                    <a:ext uri="{FF2B5EF4-FFF2-40B4-BE49-F238E27FC236}">
                      <a16:creationId xmlns:a16="http://schemas.microsoft.com/office/drawing/2014/main" id="{9607A28E-AE5B-52FB-B27A-00F6B3350173}"/>
                    </a:ext>
                  </a:extLst>
                </p:cNvPr>
                <p:cNvSpPr txBox="1">
                  <a:spLocks noRot="1" noChangeAspect="1" noMove="1" noResize="1" noEditPoints="1" noAdjustHandles="1" noChangeArrowheads="1" noChangeShapeType="1" noTextEdit="1"/>
                </p:cNvSpPr>
                <p:nvPr/>
              </p:nvSpPr>
              <p:spPr>
                <a:xfrm>
                  <a:off x="-487497" y="5060979"/>
                  <a:ext cx="6097836" cy="745012"/>
                </a:xfrm>
                <a:prstGeom prst="rect">
                  <a:avLst/>
                </a:prstGeom>
                <a:blipFill>
                  <a:blip r:embed="rId7"/>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934C58A-F637-E80A-40E1-CC16AC020498}"/>
                </a:ext>
              </a:extLst>
            </p:cNvPr>
            <p:cNvGrpSpPr/>
            <p:nvPr/>
          </p:nvGrpSpPr>
          <p:grpSpPr>
            <a:xfrm>
              <a:off x="484743" y="4402014"/>
              <a:ext cx="10626111" cy="2150855"/>
              <a:chOff x="484743" y="4402014"/>
              <a:chExt cx="10626111" cy="215085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9DD7297-D15D-73DC-47F7-0AF131C6FC77}"/>
                      </a:ext>
                    </a:extLst>
                  </p:cNvPr>
                  <p:cNvSpPr txBox="1"/>
                  <p:nvPr/>
                </p:nvSpPr>
                <p:spPr>
                  <a:xfrm>
                    <a:off x="838200" y="5912309"/>
                    <a:ext cx="3291094" cy="640560"/>
                  </a:xfrm>
                  <a:prstGeom prst="rect">
                    <a:avLst/>
                  </a:prstGeom>
                  <a:noFill/>
                </p:spPr>
                <p:txBody>
                  <a:bodyPr wrap="none" rtlCol="0">
                    <a:spAutoFit/>
                  </a:bodyPr>
                  <a:lstStyle/>
                  <a:p>
                    <a14:m>
                      <m:oMath xmlns:m="http://schemas.openxmlformats.org/officeDocument/2006/math">
                        <m:sSubSup>
                          <m:sSubSupPr>
                            <m:ctrlPr>
                              <a:rPr lang="en-US" sz="2000" i="1" smtClean="0">
                                <a:latin typeface="Cambria Math" panose="02040503050406030204" pitchFamily="18" charset="0"/>
                              </a:rPr>
                            </m:ctrlPr>
                          </m:sSubSupPr>
                          <m:e>
                            <m:sSub>
                              <m:sSubPr>
                                <m:ctrlPr>
                                  <a:rPr lang="en-US" sz="2000" i="1">
                                    <a:latin typeface="Cambria Math" panose="02040503050406030204" pitchFamily="18" charset="0"/>
                                    <a:ea typeface="Cambria Math" panose="02040503050406030204" pitchFamily="18" charset="0"/>
                                  </a:rPr>
                                </m:ctrlPr>
                              </m:sSubPr>
                              <m:e>
                                <m:r>
                                  <m:rPr>
                                    <m:sty m:val="p"/>
                                  </m:rP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 </m:t>
                                </m:r>
                              </m:sub>
                            </m:sSub>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b="0" i="1" smtClean="0">
                                <a:latin typeface="Cambria Math" panose="02040503050406030204" pitchFamily="18" charset="0"/>
                              </a:rPr>
                              <m:t> </m:t>
                            </m:r>
                          </m:sup>
                        </m:sSubSup>
                      </m:oMath>
                    </a14:m>
                    <a:r>
                      <a:rPr lang="en-US" sz="2000" dirty="0"/>
                      <a:t>=</a:t>
                    </a:r>
                    <a14:m>
                      <m:oMath xmlns:m="http://schemas.openxmlformats.org/officeDocument/2006/math">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i="1">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𝒖</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0</m:t>
                                        </m:r>
                                      </m:e>
                                    </m:d>
                                  </m:den>
                                </m:f>
                                <m:r>
                                  <a:rPr lang="en-US" sz="2000" b="0" i="0"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i="1">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𝒖</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𝑚</m:t>
                                        </m:r>
                                      </m:e>
                                    </m:d>
                                  </m:den>
                                </m:f>
                                <m:r>
                                  <a:rPr lang="en-US" sz="2000" b="0" i="0"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e>
                                      <m:sub>
                                        <m:r>
                                          <a:rPr lang="en-US" sz="2000" i="1">
                                            <a:latin typeface="Cambria Math" panose="02040503050406030204" pitchFamily="18" charset="0"/>
                                          </a:rPr>
                                          <m:t>𝑘</m:t>
                                        </m:r>
                                      </m:sub>
                                      <m:sup>
                                        <m:r>
                                          <a:rPr lang="en-US" sz="2000" i="1">
                                            <a:latin typeface="Cambria Math" panose="02040503050406030204" pitchFamily="18" charset="0"/>
                                          </a:rPr>
                                          <m:t> </m:t>
                                        </m:r>
                                      </m:sup>
                                    </m:sSubSup>
                                  </m:num>
                                  <m:den>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𝒖</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𝐿</m:t>
                                        </m:r>
                                      </m:e>
                                    </m:d>
                                  </m:den>
                                </m:f>
                              </m:e>
                            </m:d>
                          </m:e>
                          <m:sup>
                            <m:r>
                              <a:rPr lang="en-US" sz="2000" b="0" i="1" smtClean="0">
                                <a:latin typeface="Cambria Math" panose="02040503050406030204" pitchFamily="18" charset="0"/>
                              </a:rPr>
                              <m:t>𝑇</m:t>
                            </m:r>
                          </m:sup>
                        </m:sSup>
                      </m:oMath>
                    </a14:m>
                    <a:endParaRPr lang="en-US" sz="2000" dirty="0"/>
                  </a:p>
                </p:txBody>
              </p:sp>
            </mc:Choice>
            <mc:Fallback xmlns="">
              <p:sp>
                <p:nvSpPr>
                  <p:cNvPr id="35" name="TextBox 34">
                    <a:extLst>
                      <a:ext uri="{FF2B5EF4-FFF2-40B4-BE49-F238E27FC236}">
                        <a16:creationId xmlns:a16="http://schemas.microsoft.com/office/drawing/2014/main" id="{89DD7297-D15D-73DC-47F7-0AF131C6FC77}"/>
                      </a:ext>
                    </a:extLst>
                  </p:cNvPr>
                  <p:cNvSpPr txBox="1">
                    <a:spLocks noRot="1" noChangeAspect="1" noMove="1" noResize="1" noEditPoints="1" noAdjustHandles="1" noChangeArrowheads="1" noChangeShapeType="1" noTextEdit="1"/>
                  </p:cNvSpPr>
                  <p:nvPr/>
                </p:nvSpPr>
                <p:spPr>
                  <a:xfrm>
                    <a:off x="838200" y="5912309"/>
                    <a:ext cx="3291094" cy="640560"/>
                  </a:xfrm>
                  <a:prstGeom prst="rect">
                    <a:avLst/>
                  </a:prstGeom>
                  <a:blipFill>
                    <a:blip r:embed="rId8"/>
                    <a:stretch>
                      <a:fillRect b="-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BB7FD74-9171-EF2B-8430-F9D87A1E94D9}"/>
                      </a:ext>
                    </a:extLst>
                  </p:cNvPr>
                  <p:cNvSpPr txBox="1"/>
                  <p:nvPr/>
                </p:nvSpPr>
                <p:spPr>
                  <a:xfrm>
                    <a:off x="4750650" y="4996148"/>
                    <a:ext cx="2082943" cy="1452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𝒖</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𝑢</m:t>
                                        </m:r>
                                      </m:e>
                                      <m:sub>
                                        <m:r>
                                          <m:rPr>
                                            <m:brk m:alnAt="7"/>
                                          </m:rPr>
                                          <a:rPr lang="en-US" sz="2400" b="0" i="1" smtClean="0">
                                            <a:latin typeface="Cambria Math" panose="02040503050406030204" pitchFamily="18" charset="0"/>
                                          </a:rPr>
                                          <m:t>𝑘</m:t>
                                        </m:r>
                                      </m:sub>
                                    </m:sSub>
                                  </m:e>
                                </m:mr>
                                <m:mr>
                                  <m:e>
                                    <m:r>
                                      <a:rPr lang="en-US" sz="2400" b="0" i="1" smtClean="0">
                                        <a:latin typeface="Cambria Math" panose="02040503050406030204" pitchFamily="18" charset="0"/>
                                        <a:ea typeface="Cambria Math" panose="02040503050406030204" pitchFamily="18" charset="0"/>
                                      </a:rPr>
                                      <m:t>⋮</m:t>
                                    </m:r>
                                  </m:e>
                                </m:mr>
                                <m:mr>
                                  <m:e>
                                    <m:r>
                                      <a:rPr lang="en-US" sz="2400" b="0" i="1" smtClean="0">
                                        <a:latin typeface="Cambria Math" panose="02040503050406030204" pitchFamily="18" charset="0"/>
                                        <a:ea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𝐿</m:t>
                                        </m:r>
                                        <m:r>
                                          <a:rPr lang="en-US" sz="2400" i="1">
                                            <a:latin typeface="Cambria Math" panose="02040503050406030204" pitchFamily="18" charset="0"/>
                                          </a:rPr>
                                          <m:t>−</m:t>
                                        </m:r>
                                        <m:r>
                                          <a:rPr lang="en-US" sz="2400" i="1">
                                            <a:latin typeface="Cambria Math" panose="02040503050406030204" pitchFamily="18" charset="0"/>
                                          </a:rPr>
                                          <m:t>1</m:t>
                                        </m:r>
                                      </m:sub>
                                    </m:sSub>
                                  </m:e>
                                </m:mr>
                              </m:m>
                            </m:e>
                          </m:d>
                          <m:r>
                            <a:rPr lang="en-US" sz="2400" b="0" i="1" smtClean="0">
                              <a:latin typeface="Cambria Math" panose="02040503050406030204" pitchFamily="18" charset="0"/>
                            </a:rPr>
                            <m:t> </m:t>
                          </m:r>
                        </m:oMath>
                      </m:oMathPara>
                    </a14:m>
                    <a:endParaRPr lang="en-US" sz="2400" dirty="0"/>
                  </a:p>
                </p:txBody>
              </p:sp>
            </mc:Choice>
            <mc:Fallback xmlns="">
              <p:sp>
                <p:nvSpPr>
                  <p:cNvPr id="2" name="TextBox 1">
                    <a:extLst>
                      <a:ext uri="{FF2B5EF4-FFF2-40B4-BE49-F238E27FC236}">
                        <a16:creationId xmlns:a16="http://schemas.microsoft.com/office/drawing/2014/main" id="{2BB7FD74-9171-EF2B-8430-F9D87A1E94D9}"/>
                      </a:ext>
                    </a:extLst>
                  </p:cNvPr>
                  <p:cNvSpPr txBox="1">
                    <a:spLocks noRot="1" noChangeAspect="1" noMove="1" noResize="1" noEditPoints="1" noAdjustHandles="1" noChangeArrowheads="1" noChangeShapeType="1" noTextEdit="1"/>
                  </p:cNvSpPr>
                  <p:nvPr/>
                </p:nvSpPr>
                <p:spPr>
                  <a:xfrm>
                    <a:off x="4750650" y="4996148"/>
                    <a:ext cx="2082943" cy="14529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63442E-130A-34A8-35CA-CBA8B0B26086}"/>
                      </a:ext>
                    </a:extLst>
                  </p:cNvPr>
                  <p:cNvSpPr txBox="1"/>
                  <p:nvPr/>
                </p:nvSpPr>
                <p:spPr>
                  <a:xfrm>
                    <a:off x="7454949" y="4994196"/>
                    <a:ext cx="1561838" cy="1452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𝒆</m:t>
                              </m:r>
                            </m:e>
                            <m:sub>
                              <m:r>
                                <a:rPr lang="en-US" sz="2400" b="1" i="1" smtClean="0">
                                  <a:latin typeface="Cambria Math" panose="02040503050406030204" pitchFamily="18" charset="0"/>
                                </a:rPr>
                                <m:t>𝒎</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mr>
                                <m:mr>
                                  <m:e>
                                    <m:r>
                                      <a:rPr lang="en-US" sz="2400" b="0" i="1" smtClean="0">
                                        <a:latin typeface="Cambria Math" panose="02040503050406030204" pitchFamily="18" charset="0"/>
                                        <a:ea typeface="Cambria Math" panose="02040503050406030204" pitchFamily="18" charset="0"/>
                                      </a:rPr>
                                      <m:t>⋮</m:t>
                                    </m:r>
                                  </m:e>
                                </m:mr>
                                <m:mr>
                                  <m:e>
                                    <m:r>
                                      <a:rPr lang="en-US" sz="2400" b="0" i="1" smtClean="0">
                                        <a:latin typeface="Cambria Math" panose="02040503050406030204" pitchFamily="18" charset="0"/>
                                        <a:ea typeface="Cambria Math" panose="02040503050406030204" pitchFamily="18" charset="0"/>
                                      </a:rPr>
                                      <m:t>1</m:t>
                                    </m:r>
                                  </m:e>
                                </m:mr>
                                <m:mr>
                                  <m:e>
                                    <m:r>
                                      <a:rPr lang="en-US" sz="2400" b="0" i="1" smtClean="0">
                                        <a:latin typeface="Cambria Math" panose="02040503050406030204" pitchFamily="18" charset="0"/>
                                      </a:rPr>
                                      <m:t>0</m:t>
                                    </m:r>
                                  </m:e>
                                </m:mr>
                              </m:m>
                            </m:e>
                          </m:d>
                          <m:r>
                            <a:rPr lang="en-US" sz="2400" b="0" i="1" smtClean="0">
                              <a:latin typeface="Cambria Math" panose="02040503050406030204" pitchFamily="18" charset="0"/>
                            </a:rPr>
                            <m:t> </m:t>
                          </m:r>
                        </m:oMath>
                      </m:oMathPara>
                    </a14:m>
                    <a:endParaRPr lang="en-US" sz="2400" dirty="0"/>
                  </a:p>
                </p:txBody>
              </p:sp>
            </mc:Choice>
            <mc:Fallback xmlns="">
              <p:sp>
                <p:nvSpPr>
                  <p:cNvPr id="12" name="TextBox 11">
                    <a:extLst>
                      <a:ext uri="{FF2B5EF4-FFF2-40B4-BE49-F238E27FC236}">
                        <a16:creationId xmlns:a16="http://schemas.microsoft.com/office/drawing/2014/main" id="{2C63442E-130A-34A8-35CA-CBA8B0B26086}"/>
                      </a:ext>
                    </a:extLst>
                  </p:cNvPr>
                  <p:cNvSpPr txBox="1">
                    <a:spLocks noRot="1" noChangeAspect="1" noMove="1" noResize="1" noEditPoints="1" noAdjustHandles="1" noChangeArrowheads="1" noChangeShapeType="1" noTextEdit="1"/>
                  </p:cNvSpPr>
                  <p:nvPr/>
                </p:nvSpPr>
                <p:spPr>
                  <a:xfrm>
                    <a:off x="7454949" y="4994196"/>
                    <a:ext cx="1561838" cy="14529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938DA2-2060-CE99-D6C1-7CF3CF2894DA}"/>
                      </a:ext>
                    </a:extLst>
                  </p:cNvPr>
                  <p:cNvSpPr txBox="1"/>
                  <p:nvPr/>
                </p:nvSpPr>
                <p:spPr>
                  <a:xfrm>
                    <a:off x="9638143" y="5712254"/>
                    <a:ext cx="147271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7030A0"/>
                                  </a:solidFill>
                                  <a:latin typeface="Cambria Math" panose="02040503050406030204" pitchFamily="18" charset="0"/>
                                </a:rPr>
                              </m:ctrlPr>
                            </m:sSubPr>
                            <m:e>
                              <m:r>
                                <a:rPr lang="en-US" sz="2000" b="1" i="1" smtClean="0">
                                  <a:solidFill>
                                    <a:srgbClr val="7030A0"/>
                                  </a:solidFill>
                                  <a:latin typeface="Cambria Math" panose="02040503050406030204" pitchFamily="18" charset="0"/>
                                </a:rPr>
                                <m:t>𝒆</m:t>
                              </m:r>
                            </m:e>
                            <m:sub>
                              <m:r>
                                <a:rPr lang="en-US" sz="2000" b="1" i="1" smtClean="0">
                                  <a:solidFill>
                                    <a:srgbClr val="7030A0"/>
                                  </a:solidFill>
                                  <a:latin typeface="Cambria Math" panose="02040503050406030204" pitchFamily="18" charset="0"/>
                                </a:rPr>
                                <m:t>𝒎</m:t>
                              </m:r>
                            </m:sub>
                          </m:sSub>
                          <m:d>
                            <m:dPr>
                              <m:begChr m:val="["/>
                              <m:endChr m:val="]"/>
                              <m:ctrlPr>
                                <a:rPr lang="en-US" sz="2000" b="1" i="1" smtClean="0">
                                  <a:solidFill>
                                    <a:srgbClr val="7030A0"/>
                                  </a:solidFill>
                                  <a:latin typeface="Cambria Math" panose="02040503050406030204" pitchFamily="18" charset="0"/>
                                </a:rPr>
                              </m:ctrlPr>
                            </m:dPr>
                            <m:e>
                              <m:r>
                                <a:rPr lang="en-US" sz="2000" b="1" i="1" smtClean="0">
                                  <a:solidFill>
                                    <a:srgbClr val="7030A0"/>
                                  </a:solidFill>
                                  <a:latin typeface="Cambria Math" panose="02040503050406030204" pitchFamily="18" charset="0"/>
                                </a:rPr>
                                <m:t>𝒎</m:t>
                              </m:r>
                            </m:e>
                          </m:d>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𝟏</m:t>
                          </m:r>
                        </m:oMath>
                      </m:oMathPara>
                    </a14:m>
                    <a:endParaRPr lang="en-US" sz="2000" b="1" dirty="0">
                      <a:solidFill>
                        <a:srgbClr val="7030A0"/>
                      </a:solidFill>
                    </a:endParaRPr>
                  </a:p>
                </p:txBody>
              </p:sp>
            </mc:Choice>
            <mc:Fallback xmlns="">
              <p:sp>
                <p:nvSpPr>
                  <p:cNvPr id="3" name="TextBox 2">
                    <a:extLst>
                      <a:ext uri="{FF2B5EF4-FFF2-40B4-BE49-F238E27FC236}">
                        <a16:creationId xmlns:a16="http://schemas.microsoft.com/office/drawing/2014/main" id="{7F938DA2-2060-CE99-D6C1-7CF3CF2894DA}"/>
                      </a:ext>
                    </a:extLst>
                  </p:cNvPr>
                  <p:cNvSpPr txBox="1">
                    <a:spLocks noRot="1" noChangeAspect="1" noMove="1" noResize="1" noEditPoints="1" noAdjustHandles="1" noChangeArrowheads="1" noChangeShapeType="1" noTextEdit="1"/>
                  </p:cNvSpPr>
                  <p:nvPr/>
                </p:nvSpPr>
                <p:spPr>
                  <a:xfrm>
                    <a:off x="9638143" y="5712254"/>
                    <a:ext cx="1472711" cy="400110"/>
                  </a:xfrm>
                  <a:prstGeom prst="rect">
                    <a:avLst/>
                  </a:prstGeom>
                  <a:blipFill>
                    <a:blip r:embed="rId11"/>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023E4DC-BB46-8C7E-9F73-23D4D9C54C21}"/>
                  </a:ext>
                </a:extLst>
              </p:cNvPr>
              <p:cNvCxnSpPr/>
              <p:nvPr/>
            </p:nvCxnSpPr>
            <p:spPr>
              <a:xfrm flipH="1">
                <a:off x="8896306" y="5912309"/>
                <a:ext cx="63328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B960AB3-5718-FBBB-2FE4-95E854FBB295}"/>
                  </a:ext>
                </a:extLst>
              </p:cNvPr>
              <p:cNvSpPr txBox="1"/>
              <p:nvPr/>
            </p:nvSpPr>
            <p:spPr>
              <a:xfrm>
                <a:off x="484743" y="4402014"/>
                <a:ext cx="6340206" cy="430887"/>
              </a:xfrm>
              <a:prstGeom prst="rect">
                <a:avLst/>
              </a:prstGeom>
              <a:noFill/>
            </p:spPr>
            <p:txBody>
              <a:bodyPr wrap="square">
                <a:spAutoFit/>
              </a:bodyPr>
              <a:lstStyle/>
              <a:p>
                <a:r>
                  <a:rPr lang="en-US" sz="2200" u="sng" dirty="0"/>
                  <a:t>Discrete Gradient Computation:</a:t>
                </a:r>
              </a:p>
            </p:txBody>
          </p:sp>
        </p:grpSp>
      </p:grpSp>
    </p:spTree>
    <p:extLst>
      <p:ext uri="{BB962C8B-B14F-4D97-AF65-F5344CB8AC3E}">
        <p14:creationId xmlns:p14="http://schemas.microsoft.com/office/powerpoint/2010/main" val="79059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grpSp>
        <p:nvGrpSpPr>
          <p:cNvPr id="18" name="Group 17">
            <a:extLst>
              <a:ext uri="{FF2B5EF4-FFF2-40B4-BE49-F238E27FC236}">
                <a16:creationId xmlns:a16="http://schemas.microsoft.com/office/drawing/2014/main" id="{7BBF7F00-591B-44B2-7253-3C1D85AD2F82}"/>
              </a:ext>
            </a:extLst>
          </p:cNvPr>
          <p:cNvGrpSpPr/>
          <p:nvPr/>
        </p:nvGrpSpPr>
        <p:grpSpPr>
          <a:xfrm>
            <a:off x="527182" y="1472969"/>
            <a:ext cx="10694129" cy="2748038"/>
            <a:chOff x="680984" y="3863267"/>
            <a:chExt cx="10694129" cy="2748038"/>
          </a:xfrm>
        </p:grpSpPr>
        <p:sp>
          <p:nvSpPr>
            <p:cNvPr id="6" name="TextBox 5">
              <a:extLst>
                <a:ext uri="{FF2B5EF4-FFF2-40B4-BE49-F238E27FC236}">
                  <a16:creationId xmlns:a16="http://schemas.microsoft.com/office/drawing/2014/main" id="{247E01C2-FCB6-F249-697D-A43FBD006567}"/>
                </a:ext>
              </a:extLst>
            </p:cNvPr>
            <p:cNvSpPr txBox="1"/>
            <p:nvPr/>
          </p:nvSpPr>
          <p:spPr>
            <a:xfrm>
              <a:off x="3417044" y="4097017"/>
              <a:ext cx="4834590" cy="2160564"/>
            </a:xfrm>
            <a:prstGeom prst="rect">
              <a:avLst/>
            </a:prstGeom>
            <a:solidFill>
              <a:schemeClr val="accent6">
                <a:lumMod val="75000"/>
              </a:schemeClr>
            </a:solidFill>
            <a:ln w="19050">
              <a:solidFill>
                <a:schemeClr val="tx1"/>
              </a:solidFill>
            </a:ln>
          </p:spPr>
          <p:txBody>
            <a:bodyPr wrap="square" rtlCol="0">
              <a:spAutoFit/>
            </a:bodyPr>
            <a:lstStyle/>
            <a:p>
              <a:endParaRPr lang="en-US" dirty="0">
                <a:solidFill>
                  <a:schemeClr val="bg1"/>
                </a:solidFill>
              </a:endParaRPr>
            </a:p>
          </p:txBody>
        </p:sp>
        <p:grpSp>
          <p:nvGrpSpPr>
            <p:cNvPr id="7" name="Group 6">
              <a:extLst>
                <a:ext uri="{FF2B5EF4-FFF2-40B4-BE49-F238E27FC236}">
                  <a16:creationId xmlns:a16="http://schemas.microsoft.com/office/drawing/2014/main" id="{6B1654E9-6A27-E8EC-8143-1B24363A65F2}"/>
                </a:ext>
              </a:extLst>
            </p:cNvPr>
            <p:cNvGrpSpPr/>
            <p:nvPr/>
          </p:nvGrpSpPr>
          <p:grpSpPr>
            <a:xfrm>
              <a:off x="680984" y="3863267"/>
              <a:ext cx="10694129" cy="2748038"/>
              <a:chOff x="1519184" y="3973437"/>
              <a:chExt cx="10694129" cy="2748038"/>
            </a:xfrm>
          </p:grpSpPr>
          <p:grpSp>
            <p:nvGrpSpPr>
              <p:cNvPr id="8" name="Group 7">
                <a:extLst>
                  <a:ext uri="{FF2B5EF4-FFF2-40B4-BE49-F238E27FC236}">
                    <a16:creationId xmlns:a16="http://schemas.microsoft.com/office/drawing/2014/main" id="{C99B8630-B88E-E24A-1892-F726E370EA17}"/>
                  </a:ext>
                </a:extLst>
              </p:cNvPr>
              <p:cNvGrpSpPr/>
              <p:nvPr/>
            </p:nvGrpSpPr>
            <p:grpSpPr>
              <a:xfrm>
                <a:off x="1519184" y="3973437"/>
                <a:ext cx="10694129" cy="2748038"/>
                <a:chOff x="1519184" y="3973437"/>
                <a:chExt cx="10694129" cy="2748038"/>
              </a:xfrm>
            </p:grpSpPr>
            <p:sp>
              <p:nvSpPr>
                <p:cNvPr id="11" name="Rectangle 10">
                  <a:extLst>
                    <a:ext uri="{FF2B5EF4-FFF2-40B4-BE49-F238E27FC236}">
                      <a16:creationId xmlns:a16="http://schemas.microsoft.com/office/drawing/2014/main" id="{F56267ED-0CDF-8245-704A-BEE40BD534E6}"/>
                    </a:ext>
                  </a:extLst>
                </p:cNvPr>
                <p:cNvSpPr/>
                <p:nvPr/>
              </p:nvSpPr>
              <p:spPr>
                <a:xfrm>
                  <a:off x="4122917" y="3973437"/>
                  <a:ext cx="5340854" cy="274803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cxnSp>
              <p:nvCxnSpPr>
                <p:cNvPr id="12" name="Straight Arrow Connector 11">
                  <a:extLst>
                    <a:ext uri="{FF2B5EF4-FFF2-40B4-BE49-F238E27FC236}">
                      <a16:creationId xmlns:a16="http://schemas.microsoft.com/office/drawing/2014/main" id="{2808A4B5-3D1F-151D-4F18-BE6870414473}"/>
                    </a:ext>
                  </a:extLst>
                </p:cNvPr>
                <p:cNvCxnSpPr>
                  <a:cxnSpLocks/>
                </p:cNvCxnSpPr>
                <p:nvPr/>
              </p:nvCxnSpPr>
              <p:spPr>
                <a:xfrm>
                  <a:off x="2566931" y="5774109"/>
                  <a:ext cx="207812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8244A3-6D09-0482-C9A9-BA85B0A90C92}"/>
                    </a:ext>
                  </a:extLst>
                </p:cNvPr>
                <p:cNvCxnSpPr>
                  <a:cxnSpLocks/>
                  <a:stCxn id="6" idx="3"/>
                </p:cNvCxnSpPr>
                <p:nvPr/>
              </p:nvCxnSpPr>
              <p:spPr>
                <a:xfrm flipV="1">
                  <a:off x="9089834" y="5264227"/>
                  <a:ext cx="1857309" cy="2324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4D3B2B-4721-6B96-5E4B-DAE5EF8886DE}"/>
                        </a:ext>
                      </a:extLst>
                    </p:cNvPr>
                    <p:cNvSpPr txBox="1"/>
                    <p:nvPr/>
                  </p:nvSpPr>
                  <p:spPr>
                    <a:xfrm>
                      <a:off x="1519184" y="5558665"/>
                      <a:ext cx="112774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𝑔𝑏</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𝑘</m:t>
                                    </m:r>
                                  </m:sub>
                                </m:sSub>
                              </m:e>
                            </m:d>
                          </m:oMath>
                        </m:oMathPara>
                      </a14:m>
                      <a:endParaRPr lang="en-US" sz="2200" dirty="0"/>
                    </a:p>
                  </p:txBody>
                </p:sp>
              </mc:Choice>
              <mc:Fallback xmlns="">
                <p:sp>
                  <p:nvSpPr>
                    <p:cNvPr id="14" name="TextBox 13">
                      <a:extLst>
                        <a:ext uri="{FF2B5EF4-FFF2-40B4-BE49-F238E27FC236}">
                          <a16:creationId xmlns:a16="http://schemas.microsoft.com/office/drawing/2014/main" id="{634D3B2B-4721-6B96-5E4B-DAE5EF8886DE}"/>
                        </a:ext>
                      </a:extLst>
                    </p:cNvPr>
                    <p:cNvSpPr txBox="1">
                      <a:spLocks noRot="1" noChangeAspect="1" noMove="1" noResize="1" noEditPoints="1" noAdjustHandles="1" noChangeArrowheads="1" noChangeShapeType="1" noTextEdit="1"/>
                    </p:cNvSpPr>
                    <p:nvPr/>
                  </p:nvSpPr>
                  <p:spPr>
                    <a:xfrm>
                      <a:off x="1519184" y="5558665"/>
                      <a:ext cx="1127745" cy="430887"/>
                    </a:xfrm>
                    <a:prstGeom prst="rect">
                      <a:avLst/>
                    </a:prstGeom>
                    <a:blipFill>
                      <a:blip r:embed="rId3"/>
                      <a:stretch>
                        <a:fillRect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A7AE86-49A8-BAE3-2D55-386BDB3F1E68}"/>
                        </a:ext>
                      </a:extLst>
                    </p:cNvPr>
                    <p:cNvSpPr txBox="1"/>
                    <p:nvPr/>
                  </p:nvSpPr>
                  <p:spPr>
                    <a:xfrm>
                      <a:off x="10939759" y="5015018"/>
                      <a:ext cx="127355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r>
                                  <a:rPr lang="en-US" sz="2200" b="0" i="1" smtClean="0">
                                    <a:latin typeface="Cambria Math" panose="02040503050406030204" pitchFamily="18" charset="0"/>
                                  </a:rPr>
                                  <m:t>−</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15" name="TextBox 14">
                      <a:extLst>
                        <a:ext uri="{FF2B5EF4-FFF2-40B4-BE49-F238E27FC236}">
                          <a16:creationId xmlns:a16="http://schemas.microsoft.com/office/drawing/2014/main" id="{B0A7AE86-49A8-BAE3-2D55-386BDB3F1E68}"/>
                        </a:ext>
                      </a:extLst>
                    </p:cNvPr>
                    <p:cNvSpPr txBox="1">
                      <a:spLocks noRot="1" noChangeAspect="1" noMove="1" noResize="1" noEditPoints="1" noAdjustHandles="1" noChangeArrowheads="1" noChangeShapeType="1" noTextEdit="1"/>
                    </p:cNvSpPr>
                    <p:nvPr/>
                  </p:nvSpPr>
                  <p:spPr>
                    <a:xfrm>
                      <a:off x="10939759" y="5015018"/>
                      <a:ext cx="1273554" cy="430887"/>
                    </a:xfrm>
                    <a:prstGeom prst="rect">
                      <a:avLst/>
                    </a:prstGeom>
                    <a:blipFill>
                      <a:blip r:embed="rId4"/>
                      <a:stretch>
                        <a:fillRect b="-422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9D3A06F-7FFC-6F97-9FC7-35B866DFAF87}"/>
                      </a:ext>
                    </a:extLst>
                  </p:cNvPr>
                  <p:cNvSpPr/>
                  <p:nvPr/>
                </p:nvSpPr>
                <p:spPr>
                  <a:xfrm>
                    <a:off x="4645054" y="5017532"/>
                    <a:ext cx="4296579" cy="120083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Inner Layer: </a:t>
                    </a:r>
                  </a:p>
                  <a:p>
                    <a:r>
                      <a:rPr lang="en-US" dirty="0"/>
                      <a:t>	Computes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𝑘</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a14:m>
                    <a:r>
                      <a:rPr lang="en-US" dirty="0"/>
                      <a:t> given  </a:t>
                    </a:r>
                    <a14:m>
                      <m:oMath xmlns:m="http://schemas.openxmlformats.org/officeDocument/2006/math">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𝑢</m:t>
                            </m:r>
                          </m:e>
                          <m:sub>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sup>
                        </m:sSubSup>
                      </m:oMath>
                    </a14:m>
                    <a:endParaRPr lang="en-US" dirty="0"/>
                  </a:p>
                </p:txBody>
              </p:sp>
            </mc:Choice>
            <mc:Fallback xmlns="">
              <p:sp>
                <p:nvSpPr>
                  <p:cNvPr id="9" name="Rectangle 8">
                    <a:extLst>
                      <a:ext uri="{FF2B5EF4-FFF2-40B4-BE49-F238E27FC236}">
                        <a16:creationId xmlns:a16="http://schemas.microsoft.com/office/drawing/2014/main" id="{89D3A06F-7FFC-6F97-9FC7-35B866DFAF87}"/>
                      </a:ext>
                    </a:extLst>
                  </p:cNvPr>
                  <p:cNvSpPr>
                    <a:spLocks noRot="1" noChangeAspect="1" noMove="1" noResize="1" noEditPoints="1" noAdjustHandles="1" noChangeArrowheads="1" noChangeShapeType="1" noTextEdit="1"/>
                  </p:cNvSpPr>
                  <p:nvPr/>
                </p:nvSpPr>
                <p:spPr>
                  <a:xfrm>
                    <a:off x="4645054" y="5017532"/>
                    <a:ext cx="4296579" cy="1200839"/>
                  </a:xfrm>
                  <a:prstGeom prst="rect">
                    <a:avLst/>
                  </a:prstGeom>
                  <a:blipFill>
                    <a:blip r:embed="rId5"/>
                    <a:stretch>
                      <a:fillRect l="-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133833-A296-DA82-834E-B6891A316BE0}"/>
                      </a:ext>
                    </a:extLst>
                  </p:cNvPr>
                  <p:cNvSpPr txBox="1"/>
                  <p:nvPr/>
                </p:nvSpPr>
                <p:spPr>
                  <a:xfrm>
                    <a:off x="4255244" y="4207187"/>
                    <a:ext cx="4206628" cy="742263"/>
                  </a:xfrm>
                  <a:prstGeom prst="rect">
                    <a:avLst/>
                  </a:prstGeom>
                  <a:noFill/>
                  <a:ln w="19050">
                    <a:noFill/>
                  </a:ln>
                </p:spPr>
                <p:txBody>
                  <a:bodyPr wrap="square" rtlCol="0">
                    <a:spAutoFit/>
                  </a:bodyPr>
                  <a:lstStyle/>
                  <a:p>
                    <a:r>
                      <a:rPr lang="en-US" dirty="0">
                        <a:solidFill>
                          <a:schemeClr val="bg1"/>
                        </a:solidFill>
                      </a:rPr>
                      <a:t>Outer Layer: </a:t>
                    </a:r>
                    <a:br>
                      <a:rPr lang="en-US" dirty="0">
                        <a:solidFill>
                          <a:schemeClr val="bg1"/>
                        </a:solidFill>
                      </a:rPr>
                    </a:br>
                    <a:r>
                      <a:rPr lang="en-US" dirty="0">
                        <a:solidFill>
                          <a:schemeClr val="bg1"/>
                        </a:solidFill>
                      </a:rPr>
                      <a:t>	Updates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𝑢</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sup>
                        </m:sSubSup>
                      </m:oMath>
                    </a14:m>
                    <a:r>
                      <a:rPr lang="en-US" dirty="0">
                        <a:solidFill>
                          <a:schemeClr val="bg1"/>
                        </a:solidFill>
                      </a:rPr>
                      <a:t> given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bSup>
                      </m:oMath>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id="{18133833-A296-DA82-834E-B6891A316BE0}"/>
                      </a:ext>
                    </a:extLst>
                  </p:cNvPr>
                  <p:cNvSpPr txBox="1">
                    <a:spLocks noRot="1" noChangeAspect="1" noMove="1" noResize="1" noEditPoints="1" noAdjustHandles="1" noChangeArrowheads="1" noChangeShapeType="1" noTextEdit="1"/>
                  </p:cNvSpPr>
                  <p:nvPr/>
                </p:nvSpPr>
                <p:spPr>
                  <a:xfrm>
                    <a:off x="4255244" y="4207187"/>
                    <a:ext cx="4206628" cy="742263"/>
                  </a:xfrm>
                  <a:prstGeom prst="rect">
                    <a:avLst/>
                  </a:prstGeom>
                  <a:blipFill>
                    <a:blip r:embed="rId6"/>
                    <a:stretch>
                      <a:fillRect l="-1159" t="-4959" b="-8264"/>
                    </a:stretch>
                  </a:blipFill>
                  <a:ln w="19050">
                    <a:noFill/>
                  </a:ln>
                </p:spPr>
                <p:txBody>
                  <a:bodyPr/>
                  <a:lstStyle/>
                  <a:p>
                    <a:r>
                      <a:rPr lang="en-US">
                        <a:noFill/>
                      </a:rPr>
                      <a:t> </a:t>
                    </a:r>
                  </a:p>
                </p:txBody>
              </p:sp>
            </mc:Fallback>
          </mc:AlternateContent>
        </p:grpSp>
      </p:grpSp>
      <p:pic>
        <p:nvPicPr>
          <p:cNvPr id="16" name="Picture 15">
            <a:extLst>
              <a:ext uri="{FF2B5EF4-FFF2-40B4-BE49-F238E27FC236}">
                <a16:creationId xmlns:a16="http://schemas.microsoft.com/office/drawing/2014/main" id="{954BA3F7-EC0B-1A07-701E-137543469063}"/>
              </a:ext>
            </a:extLst>
          </p:cNvPr>
          <p:cNvPicPr>
            <a:picLocks noChangeAspect="1"/>
          </p:cNvPicPr>
          <p:nvPr/>
        </p:nvPicPr>
        <p:blipFill>
          <a:blip r:embed="rId7"/>
          <a:stretch>
            <a:fillRect/>
          </a:stretch>
        </p:blipFill>
        <p:spPr>
          <a:xfrm>
            <a:off x="1579927" y="4515922"/>
            <a:ext cx="8588641" cy="981914"/>
          </a:xfrm>
          <a:prstGeom prst="rect">
            <a:avLst/>
          </a:prstGeom>
        </p:spPr>
      </p:pic>
      <p:pic>
        <p:nvPicPr>
          <p:cNvPr id="17" name="Picture 16">
            <a:extLst>
              <a:ext uri="{FF2B5EF4-FFF2-40B4-BE49-F238E27FC236}">
                <a16:creationId xmlns:a16="http://schemas.microsoft.com/office/drawing/2014/main" id="{5AF8DEC7-DD98-78E4-F271-D9A47E369F37}"/>
              </a:ext>
            </a:extLst>
          </p:cNvPr>
          <p:cNvPicPr>
            <a:picLocks noChangeAspect="1"/>
          </p:cNvPicPr>
          <p:nvPr/>
        </p:nvPicPr>
        <p:blipFill>
          <a:blip r:embed="rId8"/>
          <a:stretch>
            <a:fillRect/>
          </a:stretch>
        </p:blipFill>
        <p:spPr>
          <a:xfrm>
            <a:off x="2593086" y="5595985"/>
            <a:ext cx="6370971" cy="707886"/>
          </a:xfrm>
          <a:prstGeom prst="rect">
            <a:avLst/>
          </a:prstGeom>
        </p:spPr>
      </p:pic>
      <p:sp>
        <p:nvSpPr>
          <p:cNvPr id="2" name="TextBox 1">
            <a:extLst>
              <a:ext uri="{FF2B5EF4-FFF2-40B4-BE49-F238E27FC236}">
                <a16:creationId xmlns:a16="http://schemas.microsoft.com/office/drawing/2014/main" id="{F05D2FA2-F2FC-EABC-E94D-71D81E3362A4}"/>
              </a:ext>
            </a:extLst>
          </p:cNvPr>
          <p:cNvSpPr txBox="1"/>
          <p:nvPr/>
        </p:nvSpPr>
        <p:spPr>
          <a:xfrm>
            <a:off x="5574535" y="6169446"/>
            <a:ext cx="573106" cy="369332"/>
          </a:xfrm>
          <a:prstGeom prst="rect">
            <a:avLst/>
          </a:prstGeom>
          <a:noFill/>
        </p:spPr>
        <p:txBody>
          <a:bodyPr wrap="none" rtlCol="0">
            <a:spAutoFit/>
          </a:bodyPr>
          <a:lstStyle/>
          <a:p>
            <a:r>
              <a:rPr lang="en-US" dirty="0">
                <a:solidFill>
                  <a:srgbClr val="FF0000"/>
                </a:solidFill>
              </a:rPr>
              <a:t>Past</a:t>
            </a:r>
          </a:p>
        </p:txBody>
      </p:sp>
      <p:sp>
        <p:nvSpPr>
          <p:cNvPr id="19" name="TextBox 18">
            <a:extLst>
              <a:ext uri="{FF2B5EF4-FFF2-40B4-BE49-F238E27FC236}">
                <a16:creationId xmlns:a16="http://schemas.microsoft.com/office/drawing/2014/main" id="{7695E029-B34A-E12F-7AEE-237005AA2282}"/>
              </a:ext>
            </a:extLst>
          </p:cNvPr>
          <p:cNvSpPr txBox="1"/>
          <p:nvPr/>
        </p:nvSpPr>
        <p:spPr>
          <a:xfrm>
            <a:off x="7068061" y="6169446"/>
            <a:ext cx="803618" cy="369332"/>
          </a:xfrm>
          <a:prstGeom prst="rect">
            <a:avLst/>
          </a:prstGeom>
          <a:noFill/>
        </p:spPr>
        <p:txBody>
          <a:bodyPr wrap="none" rtlCol="0">
            <a:spAutoFit/>
          </a:bodyPr>
          <a:lstStyle/>
          <a:p>
            <a:r>
              <a:rPr lang="en-US" dirty="0">
                <a:solidFill>
                  <a:srgbClr val="0070C0"/>
                </a:solidFill>
              </a:rPr>
              <a:t>Future</a:t>
            </a:r>
          </a:p>
        </p:txBody>
      </p:sp>
    </p:spTree>
    <p:extLst>
      <p:ext uri="{BB962C8B-B14F-4D97-AF65-F5344CB8AC3E}">
        <p14:creationId xmlns:p14="http://schemas.microsoft.com/office/powerpoint/2010/main" val="2444494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16" name="Picture 15">
            <a:extLst>
              <a:ext uri="{FF2B5EF4-FFF2-40B4-BE49-F238E27FC236}">
                <a16:creationId xmlns:a16="http://schemas.microsoft.com/office/drawing/2014/main" id="{D1D3741E-F09C-D143-8896-9AAF447310EE}"/>
              </a:ext>
            </a:extLst>
          </p:cNvPr>
          <p:cNvPicPr>
            <a:picLocks noChangeAspect="1"/>
          </p:cNvPicPr>
          <p:nvPr/>
        </p:nvPicPr>
        <p:blipFill>
          <a:blip r:embed="rId3"/>
          <a:stretch>
            <a:fillRect/>
          </a:stretch>
        </p:blipFill>
        <p:spPr>
          <a:xfrm>
            <a:off x="3808468" y="2440786"/>
            <a:ext cx="3959295" cy="762800"/>
          </a:xfrm>
          <a:prstGeom prst="rect">
            <a:avLst/>
          </a:prstGeom>
        </p:spPr>
      </p:pic>
      <p:pic>
        <p:nvPicPr>
          <p:cNvPr id="17" name="Picture 16">
            <a:extLst>
              <a:ext uri="{FF2B5EF4-FFF2-40B4-BE49-F238E27FC236}">
                <a16:creationId xmlns:a16="http://schemas.microsoft.com/office/drawing/2014/main" id="{4C3ACB8B-85CB-01D3-9D42-4E19D6030B65}"/>
              </a:ext>
            </a:extLst>
          </p:cNvPr>
          <p:cNvPicPr>
            <a:picLocks noChangeAspect="1"/>
          </p:cNvPicPr>
          <p:nvPr/>
        </p:nvPicPr>
        <p:blipFill>
          <a:blip r:embed="rId4"/>
          <a:stretch>
            <a:fillRect/>
          </a:stretch>
        </p:blipFill>
        <p:spPr>
          <a:xfrm>
            <a:off x="2370786" y="3381930"/>
            <a:ext cx="7831602" cy="84905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54A86E4-721B-1267-8C12-844E0419E4D4}"/>
                  </a:ext>
                </a:extLst>
              </p:cNvPr>
              <p:cNvSpPr txBox="1"/>
              <p:nvPr/>
            </p:nvSpPr>
            <p:spPr>
              <a:xfrm>
                <a:off x="561860" y="1688312"/>
                <a:ext cx="5344284" cy="430887"/>
              </a:xfrm>
              <a:prstGeom prst="rect">
                <a:avLst/>
              </a:prstGeom>
              <a:noFill/>
            </p:spPr>
            <p:txBody>
              <a:bodyPr wrap="none" rtlCol="0">
                <a:spAutoFit/>
              </a:bodyPr>
              <a:lstStyle/>
              <a:p>
                <a:r>
                  <a:rPr lang="en-US" sz="2200" dirty="0"/>
                  <a:t>To compute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𝐽</m:t>
                        </m:r>
                      </m:e>
                      <m:sub>
                        <m:r>
                          <a:rPr lang="en-US" sz="2200" b="0" i="1" smtClean="0">
                            <a:latin typeface="Cambria Math" panose="02040503050406030204" pitchFamily="18" charset="0"/>
                          </a:rPr>
                          <m:t>𝑘</m:t>
                        </m:r>
                      </m:sub>
                    </m:sSub>
                  </m:oMath>
                </a14:m>
                <a:r>
                  <a:rPr lang="en-US" sz="2200" dirty="0"/>
                  <a:t> we need to infer in the future:</a:t>
                </a:r>
              </a:p>
            </p:txBody>
          </p:sp>
        </mc:Choice>
        <mc:Fallback xmlns="">
          <p:sp>
            <p:nvSpPr>
              <p:cNvPr id="2" name="TextBox 1">
                <a:extLst>
                  <a:ext uri="{FF2B5EF4-FFF2-40B4-BE49-F238E27FC236}">
                    <a16:creationId xmlns:a16="http://schemas.microsoft.com/office/drawing/2014/main" id="{E54A86E4-721B-1267-8C12-844E0419E4D4}"/>
                  </a:ext>
                </a:extLst>
              </p:cNvPr>
              <p:cNvSpPr txBox="1">
                <a:spLocks noRot="1" noChangeAspect="1" noMove="1" noResize="1" noEditPoints="1" noAdjustHandles="1" noChangeArrowheads="1" noChangeShapeType="1" noTextEdit="1"/>
              </p:cNvSpPr>
              <p:nvPr/>
            </p:nvSpPr>
            <p:spPr>
              <a:xfrm>
                <a:off x="561860" y="1688312"/>
                <a:ext cx="5344284" cy="430887"/>
              </a:xfrm>
              <a:prstGeom prst="rect">
                <a:avLst/>
              </a:prstGeom>
              <a:blipFill>
                <a:blip r:embed="rId5"/>
                <a:stretch>
                  <a:fillRect l="-1482" t="-9859" r="-342" b="-26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845F06-AC5A-088A-F4B8-8FEEC801E1C6}"/>
                  </a:ext>
                </a:extLst>
              </p:cNvPr>
              <p:cNvSpPr txBox="1"/>
              <p:nvPr/>
            </p:nvSpPr>
            <p:spPr>
              <a:xfrm>
                <a:off x="373780" y="4466317"/>
                <a:ext cx="10676138" cy="1162241"/>
              </a:xfrm>
              <a:prstGeom prst="rect">
                <a:avLst/>
              </a:prstGeom>
              <a:noFill/>
            </p:spPr>
            <p:txBody>
              <a:bodyPr wrap="square">
                <a:spAutoFit/>
              </a:bodyPr>
              <a:lstStyle/>
              <a:p>
                <a:r>
                  <a:rPr lang="en-US" sz="2200" dirty="0"/>
                  <a:t>Complications Arise:</a:t>
                </a:r>
              </a:p>
              <a:p>
                <a:pPr marL="742950" lvl="1" indent="-285750">
                  <a:buFont typeface="Arial" panose="020B0604020202020204" pitchFamily="34" charset="0"/>
                  <a:buChar char="•"/>
                </a:pPr>
                <a:r>
                  <a:rPr lang="en-US" sz="2200" dirty="0"/>
                  <a:t>Unknown if observation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𝑙</m:t>
                        </m:r>
                        <m:r>
                          <a:rPr lang="en-US" sz="2200" b="0" i="1" smtClean="0">
                            <a:latin typeface="Cambria Math" panose="02040503050406030204" pitchFamily="18" charset="0"/>
                          </a:rPr>
                          <m:t>,</m:t>
                        </m:r>
                        <m:r>
                          <a:rPr lang="en-US" sz="2200" b="0" i="1" smtClean="0">
                            <a:latin typeface="Cambria Math" panose="02040503050406030204" pitchFamily="18" charset="0"/>
                          </a:rPr>
                          <m:t>𝑗</m:t>
                        </m:r>
                      </m:sub>
                    </m:sSub>
                  </m:oMath>
                </a14:m>
                <a:r>
                  <a:rPr lang="en-US" sz="2200" dirty="0"/>
                  <a:t> will be obtained</a:t>
                </a:r>
              </a:p>
              <a:p>
                <a:pPr marL="742950" lvl="1" indent="-285750">
                  <a:buFont typeface="Arial" panose="020B0604020202020204" pitchFamily="34" charset="0"/>
                  <a:buChar char="•"/>
                </a:pPr>
                <a:r>
                  <a:rPr lang="en-US" sz="2200" dirty="0"/>
                  <a:t>Even if we have an observation, we cannot what the measurement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𝑗</m:t>
                        </m:r>
                      </m:sub>
                    </m:sSub>
                  </m:oMath>
                </a14:m>
                <a:r>
                  <a:rPr lang="en-US" sz="2200" dirty="0"/>
                  <a:t> will be</a:t>
                </a:r>
              </a:p>
            </p:txBody>
          </p:sp>
        </mc:Choice>
        <mc:Fallback xmlns="">
          <p:sp>
            <p:nvSpPr>
              <p:cNvPr id="20" name="TextBox 19">
                <a:extLst>
                  <a:ext uri="{FF2B5EF4-FFF2-40B4-BE49-F238E27FC236}">
                    <a16:creationId xmlns:a16="http://schemas.microsoft.com/office/drawing/2014/main" id="{CA845F06-AC5A-088A-F4B8-8FEEC801E1C6}"/>
                  </a:ext>
                </a:extLst>
              </p:cNvPr>
              <p:cNvSpPr txBox="1">
                <a:spLocks noRot="1" noChangeAspect="1" noMove="1" noResize="1" noEditPoints="1" noAdjustHandles="1" noChangeArrowheads="1" noChangeShapeType="1" noTextEdit="1"/>
              </p:cNvSpPr>
              <p:nvPr/>
            </p:nvSpPr>
            <p:spPr>
              <a:xfrm>
                <a:off x="373780" y="4466317"/>
                <a:ext cx="10676138" cy="1162241"/>
              </a:xfrm>
              <a:prstGeom prst="rect">
                <a:avLst/>
              </a:prstGeom>
              <a:blipFill>
                <a:blip r:embed="rId6"/>
                <a:stretch>
                  <a:fillRect l="-742" t="-3684" b="-78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6A0CBA7-8D0F-C988-647F-D9D98F28548B}"/>
              </a:ext>
            </a:extLst>
          </p:cNvPr>
          <p:cNvPicPr>
            <a:picLocks noChangeAspect="1"/>
          </p:cNvPicPr>
          <p:nvPr/>
        </p:nvPicPr>
        <p:blipFill>
          <a:blip r:embed="rId7"/>
          <a:stretch>
            <a:fillRect/>
          </a:stretch>
        </p:blipFill>
        <p:spPr>
          <a:xfrm>
            <a:off x="7767763" y="470169"/>
            <a:ext cx="4296375" cy="1216790"/>
          </a:xfrm>
          <a:prstGeom prst="rect">
            <a:avLst/>
          </a:prstGeom>
        </p:spPr>
      </p:pic>
      <p:grpSp>
        <p:nvGrpSpPr>
          <p:cNvPr id="11" name="Group 10">
            <a:extLst>
              <a:ext uri="{FF2B5EF4-FFF2-40B4-BE49-F238E27FC236}">
                <a16:creationId xmlns:a16="http://schemas.microsoft.com/office/drawing/2014/main" id="{9AF7333F-B793-6458-7BCA-84234F72C451}"/>
              </a:ext>
            </a:extLst>
          </p:cNvPr>
          <p:cNvGrpSpPr/>
          <p:nvPr/>
        </p:nvGrpSpPr>
        <p:grpSpPr>
          <a:xfrm rot="20703344">
            <a:off x="983265" y="2720534"/>
            <a:ext cx="2012694" cy="1207616"/>
            <a:chOff x="607086" y="4798113"/>
            <a:chExt cx="3248665" cy="1949199"/>
          </a:xfrm>
        </p:grpSpPr>
        <p:pic>
          <p:nvPicPr>
            <p:cNvPr id="12" name="Picture 11" descr="A picture containing text, tool&#10;&#10;Description automatically generated">
              <a:extLst>
                <a:ext uri="{FF2B5EF4-FFF2-40B4-BE49-F238E27FC236}">
                  <a16:creationId xmlns:a16="http://schemas.microsoft.com/office/drawing/2014/main" id="{63DAAA85-AD75-F643-ACD9-312978DE2DE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1000" y1="16042" x2="50250" y2="20833"/>
                        </a14:backgroundRemoval>
                      </a14:imgEffect>
                    </a14:imgLayer>
                  </a14:imgProps>
                </a:ex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13" name="TextBox 12">
              <a:extLst>
                <a:ext uri="{FF2B5EF4-FFF2-40B4-BE49-F238E27FC236}">
                  <a16:creationId xmlns:a16="http://schemas.microsoft.com/office/drawing/2014/main" id="{4EC0A9DC-5A63-1B1F-0E14-15F5416560C8}"/>
                </a:ext>
              </a:extLst>
            </p:cNvPr>
            <p:cNvSpPr txBox="1"/>
            <p:nvPr/>
          </p:nvSpPr>
          <p:spPr>
            <a:xfrm rot="21060723">
              <a:off x="1194098" y="5179551"/>
              <a:ext cx="2584127" cy="1043235"/>
            </a:xfrm>
            <a:prstGeom prst="rect">
              <a:avLst/>
            </a:prstGeom>
            <a:noFill/>
          </p:spPr>
          <p:txBody>
            <a:bodyPr wrap="square" rtlCol="0">
              <a:spAutoFit/>
            </a:bodyPr>
            <a:lstStyle/>
            <a:p>
              <a:r>
                <a:rPr lang="en-US" b="1" dirty="0"/>
                <a:t>Expectation Maximization</a:t>
              </a:r>
            </a:p>
          </p:txBody>
        </p:sp>
      </p:grpSp>
    </p:spTree>
    <p:extLst>
      <p:ext uri="{BB962C8B-B14F-4D97-AF65-F5344CB8AC3E}">
        <p14:creationId xmlns:p14="http://schemas.microsoft.com/office/powerpoint/2010/main" val="37484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0AD4FD-84EB-BFD9-0140-C04A53575D7E}"/>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5" name="TextBox 4">
            <a:extLst>
              <a:ext uri="{FF2B5EF4-FFF2-40B4-BE49-F238E27FC236}">
                <a16:creationId xmlns:a16="http://schemas.microsoft.com/office/drawing/2014/main" id="{BA006D8E-436B-4B59-46FE-0D875AA2592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9" name="Picture 8">
            <a:extLst>
              <a:ext uri="{FF2B5EF4-FFF2-40B4-BE49-F238E27FC236}">
                <a16:creationId xmlns:a16="http://schemas.microsoft.com/office/drawing/2014/main" id="{4E637720-03F4-CA0B-0F7C-246EABBBF790}"/>
              </a:ext>
            </a:extLst>
          </p:cNvPr>
          <p:cNvPicPr>
            <a:picLocks noChangeAspect="1"/>
          </p:cNvPicPr>
          <p:nvPr/>
        </p:nvPicPr>
        <p:blipFill>
          <a:blip r:embed="rId3"/>
          <a:stretch>
            <a:fillRect/>
          </a:stretch>
        </p:blipFill>
        <p:spPr>
          <a:xfrm>
            <a:off x="497519" y="1455727"/>
            <a:ext cx="6370971" cy="707886"/>
          </a:xfrm>
          <a:prstGeom prst="rect">
            <a:avLst/>
          </a:prstGeom>
        </p:spPr>
      </p:pic>
      <p:pic>
        <p:nvPicPr>
          <p:cNvPr id="8" name="Picture 7">
            <a:extLst>
              <a:ext uri="{FF2B5EF4-FFF2-40B4-BE49-F238E27FC236}">
                <a16:creationId xmlns:a16="http://schemas.microsoft.com/office/drawing/2014/main" id="{1C8DE48A-05E3-036F-F1BD-E7B8C59CA564}"/>
              </a:ext>
            </a:extLst>
          </p:cNvPr>
          <p:cNvPicPr>
            <a:picLocks noChangeAspect="1"/>
          </p:cNvPicPr>
          <p:nvPr/>
        </p:nvPicPr>
        <p:blipFill>
          <a:blip r:embed="rId4"/>
          <a:stretch>
            <a:fillRect/>
          </a:stretch>
        </p:blipFill>
        <p:spPr>
          <a:xfrm>
            <a:off x="915709" y="5795901"/>
            <a:ext cx="10125592" cy="737684"/>
          </a:xfrm>
          <a:prstGeom prst="rect">
            <a:avLst/>
          </a:prstGeom>
        </p:spPr>
      </p:pic>
      <p:sp>
        <p:nvSpPr>
          <p:cNvPr id="14" name="TextBox 13">
            <a:extLst>
              <a:ext uri="{FF2B5EF4-FFF2-40B4-BE49-F238E27FC236}">
                <a16:creationId xmlns:a16="http://schemas.microsoft.com/office/drawing/2014/main" id="{AC76106A-5B18-1D47-4DEB-3347E18AC515}"/>
              </a:ext>
            </a:extLst>
          </p:cNvPr>
          <p:cNvSpPr txBox="1"/>
          <p:nvPr/>
        </p:nvSpPr>
        <p:spPr>
          <a:xfrm>
            <a:off x="10300797" y="5490851"/>
            <a:ext cx="1549655" cy="369332"/>
          </a:xfrm>
          <a:prstGeom prst="rect">
            <a:avLst/>
          </a:prstGeom>
          <a:noFill/>
        </p:spPr>
        <p:txBody>
          <a:bodyPr wrap="none" rtlCol="0">
            <a:spAutoFit/>
          </a:bodyPr>
          <a:lstStyle/>
          <a:p>
            <a:r>
              <a:rPr lang="en-US" dirty="0">
                <a:solidFill>
                  <a:srgbClr val="7030A0"/>
                </a:solidFill>
              </a:rPr>
              <a:t>(*Minka,1998)</a:t>
            </a:r>
          </a:p>
        </p:txBody>
      </p:sp>
      <p:pic>
        <p:nvPicPr>
          <p:cNvPr id="11" name="Picture 10">
            <a:extLst>
              <a:ext uri="{FF2B5EF4-FFF2-40B4-BE49-F238E27FC236}">
                <a16:creationId xmlns:a16="http://schemas.microsoft.com/office/drawing/2014/main" id="{5C68D51D-1E1C-A4FF-2F1C-F2A84631FBE1}"/>
              </a:ext>
            </a:extLst>
          </p:cNvPr>
          <p:cNvPicPr>
            <a:picLocks noChangeAspect="1"/>
          </p:cNvPicPr>
          <p:nvPr/>
        </p:nvPicPr>
        <p:blipFill>
          <a:blip r:embed="rId5"/>
          <a:stretch>
            <a:fillRect/>
          </a:stretch>
        </p:blipFill>
        <p:spPr>
          <a:xfrm>
            <a:off x="7834012" y="438451"/>
            <a:ext cx="4296375" cy="1216790"/>
          </a:xfrm>
          <a:prstGeom prst="rect">
            <a:avLst/>
          </a:prstGeom>
        </p:spPr>
      </p:pic>
      <p:grpSp>
        <p:nvGrpSpPr>
          <p:cNvPr id="35" name="Group 34">
            <a:extLst>
              <a:ext uri="{FF2B5EF4-FFF2-40B4-BE49-F238E27FC236}">
                <a16:creationId xmlns:a16="http://schemas.microsoft.com/office/drawing/2014/main" id="{81A394D4-0F9D-6645-DC96-159A6B2B9304}"/>
              </a:ext>
            </a:extLst>
          </p:cNvPr>
          <p:cNvGrpSpPr/>
          <p:nvPr/>
        </p:nvGrpSpPr>
        <p:grpSpPr>
          <a:xfrm>
            <a:off x="497519" y="2229714"/>
            <a:ext cx="8433059" cy="1129611"/>
            <a:chOff x="497519" y="2229714"/>
            <a:chExt cx="8433059" cy="1129611"/>
          </a:xfrm>
        </p:grpSpPr>
        <p:pic>
          <p:nvPicPr>
            <p:cNvPr id="34" name="Picture 33">
              <a:extLst>
                <a:ext uri="{FF2B5EF4-FFF2-40B4-BE49-F238E27FC236}">
                  <a16:creationId xmlns:a16="http://schemas.microsoft.com/office/drawing/2014/main" id="{222B59CD-3329-25C8-993B-7E333DF91118}"/>
                </a:ext>
              </a:extLst>
            </p:cNvPr>
            <p:cNvPicPr>
              <a:picLocks noChangeAspect="1"/>
            </p:cNvPicPr>
            <p:nvPr/>
          </p:nvPicPr>
          <p:blipFill>
            <a:blip r:embed="rId6"/>
            <a:stretch>
              <a:fillRect/>
            </a:stretch>
          </p:blipFill>
          <p:spPr>
            <a:xfrm>
              <a:off x="2117727" y="2229714"/>
              <a:ext cx="6042699" cy="667019"/>
            </a:xfrm>
            <a:prstGeom prst="rect">
              <a:avLst/>
            </a:prstGeom>
          </p:spPr>
        </p:pic>
        <p:grpSp>
          <p:nvGrpSpPr>
            <p:cNvPr id="28" name="Group 27">
              <a:extLst>
                <a:ext uri="{FF2B5EF4-FFF2-40B4-BE49-F238E27FC236}">
                  <a16:creationId xmlns:a16="http://schemas.microsoft.com/office/drawing/2014/main" id="{476467A0-E245-5DE3-DABF-2CF2D47D895E}"/>
                </a:ext>
              </a:extLst>
            </p:cNvPr>
            <p:cNvGrpSpPr/>
            <p:nvPr/>
          </p:nvGrpSpPr>
          <p:grpSpPr>
            <a:xfrm>
              <a:off x="497519" y="2259334"/>
              <a:ext cx="8433059" cy="1099991"/>
              <a:chOff x="497519" y="2259334"/>
              <a:chExt cx="8433059" cy="109999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FA06CD-EFF0-1202-7A8C-3CCCC652B75D}"/>
                      </a:ext>
                    </a:extLst>
                  </p:cNvPr>
                  <p:cNvSpPr txBox="1"/>
                  <p:nvPr/>
                </p:nvSpPr>
                <p:spPr>
                  <a:xfrm>
                    <a:off x="497519" y="2259334"/>
                    <a:ext cx="1675459" cy="5280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sz="2000" b="0" i="1" smtClean="0">
                                  <a:latin typeface="Cambria Math" panose="02040503050406030204" pitchFamily="18" charset="0"/>
                                </a:rPr>
                              </m:ctrlPr>
                            </m:limLowPr>
                            <m:e>
                              <m:r>
                                <a:rPr lang="en-US" sz="2000" b="0" i="1" smtClean="0">
                                  <a:latin typeface="Cambria Math" panose="02040503050406030204" pitchFamily="18" charset="0"/>
                                </a:rPr>
                                <m:t>=</m:t>
                              </m:r>
                            </m:e>
                            <m:lim>
                              <m:r>
                                <a:rPr lang="en-US" sz="2000" b="0" i="1" smtClean="0">
                                  <a:latin typeface="Cambria Math" panose="02040503050406030204" pitchFamily="18" charset="0"/>
                                </a:rPr>
                                <m:t>𝑚𝑎𝑟𝑔𝑖𝑛𝑙𝑖𝑧𝑎𝑡𝑖𝑜𝑛</m:t>
                              </m:r>
                            </m:lim>
                          </m:limLow>
                        </m:oMath>
                      </m:oMathPara>
                    </a14:m>
                    <a:endParaRPr lang="en-US" sz="2000" dirty="0"/>
                  </a:p>
                </p:txBody>
              </p:sp>
            </mc:Choice>
            <mc:Fallback xmlns="">
              <p:sp>
                <p:nvSpPr>
                  <p:cNvPr id="6" name="TextBox 5">
                    <a:extLst>
                      <a:ext uri="{FF2B5EF4-FFF2-40B4-BE49-F238E27FC236}">
                        <a16:creationId xmlns:a16="http://schemas.microsoft.com/office/drawing/2014/main" id="{8BFA06CD-EFF0-1202-7A8C-3CCCC652B75D}"/>
                      </a:ext>
                    </a:extLst>
                  </p:cNvPr>
                  <p:cNvSpPr txBox="1">
                    <a:spLocks noRot="1" noChangeAspect="1" noMove="1" noResize="1" noEditPoints="1" noAdjustHandles="1" noChangeArrowheads="1" noChangeShapeType="1" noTextEdit="1"/>
                  </p:cNvSpPr>
                  <p:nvPr/>
                </p:nvSpPr>
                <p:spPr>
                  <a:xfrm>
                    <a:off x="497519" y="2259334"/>
                    <a:ext cx="1675459" cy="528030"/>
                  </a:xfrm>
                  <a:prstGeom prst="rect">
                    <a:avLst/>
                  </a:prstGeom>
                  <a:blipFill>
                    <a:blip r:embed="rId7"/>
                    <a:stretch>
                      <a:fillRect b="-6977"/>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4E1BF3CD-F074-0F7E-F8B4-535E69445A1E}"/>
                  </a:ext>
                </a:extLst>
              </p:cNvPr>
              <p:cNvSpPr/>
              <p:nvPr/>
            </p:nvSpPr>
            <p:spPr>
              <a:xfrm rot="5400000">
                <a:off x="4259781" y="2200722"/>
                <a:ext cx="238846" cy="1002535"/>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1BD921B-456C-ADA8-04A2-06CA09B944C4}"/>
                  </a:ext>
                </a:extLst>
              </p:cNvPr>
              <p:cNvSpPr txBox="1"/>
              <p:nvPr/>
            </p:nvSpPr>
            <p:spPr>
              <a:xfrm>
                <a:off x="1654932" y="2959215"/>
                <a:ext cx="7275646" cy="400110"/>
              </a:xfrm>
              <a:prstGeom prst="rect">
                <a:avLst/>
              </a:prstGeom>
              <a:noFill/>
            </p:spPr>
            <p:txBody>
              <a:bodyPr wrap="none" rtlCol="0">
                <a:spAutoFit/>
              </a:bodyPr>
              <a:lstStyle/>
              <a:p>
                <a:r>
                  <a:rPr lang="en-US" sz="2000" dirty="0">
                    <a:solidFill>
                      <a:srgbClr val="7030A0"/>
                    </a:solidFill>
                  </a:rPr>
                  <a:t>Binary variable for each future observation (Acquired/Not Acquired)</a:t>
                </a:r>
              </a:p>
            </p:txBody>
          </p:sp>
        </p:gr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A57F46-C6D8-24BA-F2B7-BEA2438AB5A0}"/>
                  </a:ext>
                </a:extLst>
              </p:cNvPr>
              <p:cNvSpPr txBox="1"/>
              <p:nvPr/>
            </p:nvSpPr>
            <p:spPr>
              <a:xfrm>
                <a:off x="323430" y="4227505"/>
                <a:ext cx="11868570" cy="891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limLow>
                        <m:limLowPr>
                          <m:ctrlPr>
                            <a:rPr lang="en-US" sz="2000" b="0" i="1" smtClean="0">
                              <a:latin typeface="Cambria Math" panose="02040503050406030204" pitchFamily="18" charset="0"/>
                            </a:rPr>
                          </m:ctrlPr>
                        </m:limLowPr>
                        <m:e>
                          <m:r>
                            <a:rPr lang="en-US" sz="2000" b="0" i="1" smtClean="0">
                              <a:latin typeface="Cambria Math" panose="02040503050406030204" pitchFamily="18" charset="0"/>
                            </a:rPr>
                            <m:t>𝑎𝑟𝑔𝑚𝑖𝑛</m:t>
                          </m:r>
                        </m:e>
                        <m:li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lim>
                      </m:limLow>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𝑔𝑏</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e>
                              </m:d>
                            </m:e>
                          </m:d>
                        </m:e>
                      </m:func>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a:rPr lang="en-US" sz="2000" i="1">
                              <a:latin typeface="Cambria Math" panose="02040503050406030204" pitchFamily="18" charset="0"/>
                            </a:rPr>
                            <m:t>𝑎𝑟𝑔𝑚𝑖𝑛</m:t>
                          </m:r>
                        </m:e>
                        <m:lim>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𝑙</m:t>
                              </m:r>
                            </m:sub>
                          </m:sSub>
                        </m:lim>
                      </m:limLow>
                      <m:r>
                        <a:rPr lang="en-US" sz="2000" i="1">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d>
                                <m:dPr>
                                  <m:ctrlPr>
                                    <a:rPr lang="en-US" sz="2000" i="1">
                                      <a:latin typeface="Cambria Math" panose="02040503050406030204" pitchFamily="18" charset="0"/>
                                    </a:rPr>
                                  </m:ctrlPr>
                                </m:dPr>
                                <m:e>
                                  <m:nary>
                                    <m:naryPr>
                                      <m:chr m:val="∑"/>
                                      <m:supHide m:val="on"/>
                                      <m:ctrlPr>
                                        <a:rPr lang="en-US" sz="2000" i="1" smtClean="0">
                                          <a:latin typeface="Cambria Math" panose="02040503050406030204" pitchFamily="18" charset="0"/>
                                        </a:rPr>
                                      </m:ctrlPr>
                                    </m:naryPr>
                                    <m:sub>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sub>
                                    <m:sup/>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𝑈</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e>
                                      </m:d>
                                    </m:e>
                                  </m:nary>
                                </m:e>
                              </m:d>
                            </m:e>
                          </m:func>
                        </m:e>
                      </m:d>
                    </m:oMath>
                  </m:oMathPara>
                </a14:m>
                <a:endParaRPr lang="en-US" sz="2000" dirty="0"/>
              </a:p>
            </p:txBody>
          </p:sp>
        </mc:Choice>
        <mc:Fallback xmlns="">
          <p:sp>
            <p:nvSpPr>
              <p:cNvPr id="23" name="TextBox 22">
                <a:extLst>
                  <a:ext uri="{FF2B5EF4-FFF2-40B4-BE49-F238E27FC236}">
                    <a16:creationId xmlns:a16="http://schemas.microsoft.com/office/drawing/2014/main" id="{9EA57F46-C6D8-24BA-F2B7-BEA2438AB5A0}"/>
                  </a:ext>
                </a:extLst>
              </p:cNvPr>
              <p:cNvSpPr txBox="1">
                <a:spLocks noRot="1" noChangeAspect="1" noMove="1" noResize="1" noEditPoints="1" noAdjustHandles="1" noChangeArrowheads="1" noChangeShapeType="1" noTextEdit="1"/>
              </p:cNvSpPr>
              <p:nvPr/>
            </p:nvSpPr>
            <p:spPr>
              <a:xfrm>
                <a:off x="323430" y="4227505"/>
                <a:ext cx="11868570" cy="891719"/>
              </a:xfrm>
              <a:prstGeom prst="rect">
                <a:avLst/>
              </a:prstGeom>
              <a:blipFill>
                <a:blip r:embed="rId8"/>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B13BD76A-459E-B1A8-807D-C18C8090CF45}"/>
              </a:ext>
            </a:extLst>
          </p:cNvPr>
          <p:cNvGrpSpPr/>
          <p:nvPr/>
        </p:nvGrpSpPr>
        <p:grpSpPr>
          <a:xfrm>
            <a:off x="910466" y="3419675"/>
            <a:ext cx="2012694" cy="1207616"/>
            <a:chOff x="607086" y="4798113"/>
            <a:chExt cx="3248665" cy="1949199"/>
          </a:xfrm>
        </p:grpSpPr>
        <p:pic>
          <p:nvPicPr>
            <p:cNvPr id="26" name="Picture 25" descr="A picture containing text, tool&#10;&#10;Description automatically generated">
              <a:extLst>
                <a:ext uri="{FF2B5EF4-FFF2-40B4-BE49-F238E27FC236}">
                  <a16:creationId xmlns:a16="http://schemas.microsoft.com/office/drawing/2014/main" id="{403218D9-6F5A-7CC4-799C-F2B43878E00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81000" y1="16042" x2="50250" y2="20833"/>
                        </a14:backgroundRemoval>
                      </a14:imgEffect>
                    </a14:imgLayer>
                  </a14:imgProps>
                </a:ex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27" name="TextBox 26">
              <a:extLst>
                <a:ext uri="{FF2B5EF4-FFF2-40B4-BE49-F238E27FC236}">
                  <a16:creationId xmlns:a16="http://schemas.microsoft.com/office/drawing/2014/main" id="{414EDB76-517D-09C3-4051-C1A90AC1617D}"/>
                </a:ext>
              </a:extLst>
            </p:cNvPr>
            <p:cNvSpPr txBox="1"/>
            <p:nvPr/>
          </p:nvSpPr>
          <p:spPr>
            <a:xfrm rot="21060723">
              <a:off x="1194098" y="5179551"/>
              <a:ext cx="2584127" cy="1043235"/>
            </a:xfrm>
            <a:prstGeom prst="rect">
              <a:avLst/>
            </a:prstGeom>
            <a:noFill/>
          </p:spPr>
          <p:txBody>
            <a:bodyPr wrap="square" rtlCol="0">
              <a:spAutoFit/>
            </a:bodyPr>
            <a:lstStyle/>
            <a:p>
              <a:r>
                <a:rPr lang="en-US" b="1" dirty="0"/>
                <a:t>Expectation Maximization</a:t>
              </a:r>
            </a:p>
          </p:txBody>
        </p:sp>
      </p:grpSp>
      <p:cxnSp>
        <p:nvCxnSpPr>
          <p:cNvPr id="30" name="Straight Connector 29">
            <a:extLst>
              <a:ext uri="{FF2B5EF4-FFF2-40B4-BE49-F238E27FC236}">
                <a16:creationId xmlns:a16="http://schemas.microsoft.com/office/drawing/2014/main" id="{6C34B64B-6B5B-869C-FBF4-3664A401FA9F}"/>
              </a:ext>
            </a:extLst>
          </p:cNvPr>
          <p:cNvCxnSpPr>
            <a:cxnSpLocks/>
          </p:cNvCxnSpPr>
          <p:nvPr/>
        </p:nvCxnSpPr>
        <p:spPr>
          <a:xfrm flipH="1">
            <a:off x="323430" y="4227505"/>
            <a:ext cx="11806957" cy="6639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55F42A4-6A10-11A2-E071-AD3C6F1F1666}"/>
              </a:ext>
            </a:extLst>
          </p:cNvPr>
          <p:cNvSpPr/>
          <p:nvPr/>
        </p:nvSpPr>
        <p:spPr>
          <a:xfrm>
            <a:off x="3021991" y="6207371"/>
            <a:ext cx="1682211" cy="365126"/>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highlight>
                <a:srgbClr val="FFFF00"/>
              </a:highlight>
            </a:endParaRPr>
          </a:p>
        </p:txBody>
      </p:sp>
    </p:spTree>
    <p:extLst>
      <p:ext uri="{BB962C8B-B14F-4D97-AF65-F5344CB8AC3E}">
        <p14:creationId xmlns:p14="http://schemas.microsoft.com/office/powerpoint/2010/main" val="74345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1B5164-01CE-CF7E-E213-9E74B4982CA0}"/>
              </a:ext>
            </a:extLst>
          </p:cNvPr>
          <p:cNvSpPr>
            <a:spLocks noGrp="1"/>
          </p:cNvSpPr>
          <p:nvPr>
            <p:ph type="sldNum" sz="quarter" idx="12"/>
          </p:nvPr>
        </p:nvSpPr>
        <p:spPr/>
        <p:txBody>
          <a:bodyPr/>
          <a:lstStyle/>
          <a:p>
            <a:fld id="{16DBD0CC-423F-4B58-AFF5-83B6DD233671}" type="slidenum">
              <a:rPr lang="en-IL" smtClean="0"/>
              <a:t>19</a:t>
            </a:fld>
            <a:endParaRPr lang="en-IL"/>
          </a:p>
        </p:txBody>
      </p:sp>
      <p:pic>
        <p:nvPicPr>
          <p:cNvPr id="5" name="Picture 4">
            <a:extLst>
              <a:ext uri="{FF2B5EF4-FFF2-40B4-BE49-F238E27FC236}">
                <a16:creationId xmlns:a16="http://schemas.microsoft.com/office/drawing/2014/main" id="{DE69025B-AC56-032E-CC4D-5C28AC77A01D}"/>
              </a:ext>
            </a:extLst>
          </p:cNvPr>
          <p:cNvPicPr>
            <a:picLocks noChangeAspect="1"/>
          </p:cNvPicPr>
          <p:nvPr/>
        </p:nvPicPr>
        <p:blipFill>
          <a:blip r:embed="rId3"/>
          <a:stretch>
            <a:fillRect/>
          </a:stretch>
        </p:blipFill>
        <p:spPr>
          <a:xfrm>
            <a:off x="1033204" y="1246997"/>
            <a:ext cx="10125592" cy="737684"/>
          </a:xfrm>
          <a:prstGeom prst="rect">
            <a:avLst/>
          </a:prstGeom>
        </p:spPr>
      </p:pic>
      <p:sp>
        <p:nvSpPr>
          <p:cNvPr id="9" name="Right Brace 8">
            <a:extLst>
              <a:ext uri="{FF2B5EF4-FFF2-40B4-BE49-F238E27FC236}">
                <a16:creationId xmlns:a16="http://schemas.microsoft.com/office/drawing/2014/main" id="{66BF30BC-C4C3-CC8E-D11C-5D4C7A2A7A14}"/>
              </a:ext>
            </a:extLst>
          </p:cNvPr>
          <p:cNvSpPr/>
          <p:nvPr/>
        </p:nvSpPr>
        <p:spPr>
          <a:xfrm rot="5400000">
            <a:off x="9617216" y="3365301"/>
            <a:ext cx="429658" cy="2754489"/>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68E61E11-310E-A700-62C7-6909DDF0A8CF}"/>
              </a:ext>
            </a:extLst>
          </p:cNvPr>
          <p:cNvPicPr>
            <a:picLocks noChangeAspect="1"/>
          </p:cNvPicPr>
          <p:nvPr/>
        </p:nvPicPr>
        <p:blipFill>
          <a:blip r:embed="rId4"/>
          <a:stretch>
            <a:fillRect/>
          </a:stretch>
        </p:blipFill>
        <p:spPr>
          <a:xfrm>
            <a:off x="1338004" y="5356215"/>
            <a:ext cx="9820792" cy="1006610"/>
          </a:xfrm>
          <a:prstGeom prst="rect">
            <a:avLst/>
          </a:prstGeom>
        </p:spPr>
      </p:pic>
      <p:sp>
        <p:nvSpPr>
          <p:cNvPr id="17" name="TextBox 16">
            <a:extLst>
              <a:ext uri="{FF2B5EF4-FFF2-40B4-BE49-F238E27FC236}">
                <a16:creationId xmlns:a16="http://schemas.microsoft.com/office/drawing/2014/main" id="{EA8EBE35-81CF-2E69-4763-92CEA507539A}"/>
              </a:ext>
            </a:extLst>
          </p:cNvPr>
          <p:cNvSpPr txBox="1"/>
          <p:nvPr/>
        </p:nvSpPr>
        <p:spPr>
          <a:xfrm>
            <a:off x="4544962" y="6362825"/>
            <a:ext cx="1383712" cy="369332"/>
          </a:xfrm>
          <a:prstGeom prst="rect">
            <a:avLst/>
          </a:prstGeom>
          <a:noFill/>
        </p:spPr>
        <p:txBody>
          <a:bodyPr wrap="none" rtlCol="0">
            <a:spAutoFit/>
          </a:bodyPr>
          <a:lstStyle/>
          <a:p>
            <a:r>
              <a:rPr lang="en-US" dirty="0">
                <a:solidFill>
                  <a:srgbClr val="FF0000"/>
                </a:solidFill>
              </a:rPr>
              <a:t>Conditioning</a:t>
            </a:r>
          </a:p>
        </p:txBody>
      </p:sp>
      <p:sp>
        <p:nvSpPr>
          <p:cNvPr id="12" name="TextBox 11">
            <a:extLst>
              <a:ext uri="{FF2B5EF4-FFF2-40B4-BE49-F238E27FC236}">
                <a16:creationId xmlns:a16="http://schemas.microsoft.com/office/drawing/2014/main" id="{2ED58743-0D2B-C3DE-C687-8032430D94A5}"/>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sp>
        <p:nvSpPr>
          <p:cNvPr id="35" name="Freeform: Shape 34">
            <a:extLst>
              <a:ext uri="{FF2B5EF4-FFF2-40B4-BE49-F238E27FC236}">
                <a16:creationId xmlns:a16="http://schemas.microsoft.com/office/drawing/2014/main" id="{95C61E55-7D88-14F3-4208-7020CF7E1D0A}"/>
              </a:ext>
            </a:extLst>
          </p:cNvPr>
          <p:cNvSpPr/>
          <p:nvPr/>
        </p:nvSpPr>
        <p:spPr>
          <a:xfrm>
            <a:off x="2913452" y="5060153"/>
            <a:ext cx="6918593" cy="571500"/>
          </a:xfrm>
          <a:custGeom>
            <a:avLst/>
            <a:gdLst>
              <a:gd name="connsiteX0" fmla="*/ 5623560 w 5629124"/>
              <a:gd name="connsiteY0" fmla="*/ 0 h 571500"/>
              <a:gd name="connsiteX1" fmla="*/ 5589270 w 5629124"/>
              <a:gd name="connsiteY1" fmla="*/ 171450 h 571500"/>
              <a:gd name="connsiteX2" fmla="*/ 5326380 w 5629124"/>
              <a:gd name="connsiteY2" fmla="*/ 262890 h 571500"/>
              <a:gd name="connsiteX3" fmla="*/ 4446270 w 5629124"/>
              <a:gd name="connsiteY3" fmla="*/ 308610 h 571500"/>
              <a:gd name="connsiteX4" fmla="*/ 3326130 w 5629124"/>
              <a:gd name="connsiteY4" fmla="*/ 251460 h 571500"/>
              <a:gd name="connsiteX5" fmla="*/ 2354580 w 5629124"/>
              <a:gd name="connsiteY5" fmla="*/ 240030 h 571500"/>
              <a:gd name="connsiteX6" fmla="*/ 1291590 w 5629124"/>
              <a:gd name="connsiteY6" fmla="*/ 240030 h 571500"/>
              <a:gd name="connsiteX7" fmla="*/ 400050 w 5629124"/>
              <a:gd name="connsiteY7" fmla="*/ 308610 h 571500"/>
              <a:gd name="connsiteX8" fmla="*/ 0 w 5629124"/>
              <a:gd name="connsiteY8" fmla="*/ 5715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9124" h="571500">
                <a:moveTo>
                  <a:pt x="5623560" y="0"/>
                </a:moveTo>
                <a:cubicBezTo>
                  <a:pt x="5631180" y="63817"/>
                  <a:pt x="5638800" y="127635"/>
                  <a:pt x="5589270" y="171450"/>
                </a:cubicBezTo>
                <a:cubicBezTo>
                  <a:pt x="5539740" y="215265"/>
                  <a:pt x="5516880" y="240030"/>
                  <a:pt x="5326380" y="262890"/>
                </a:cubicBezTo>
                <a:cubicBezTo>
                  <a:pt x="5135880" y="285750"/>
                  <a:pt x="4779645" y="310515"/>
                  <a:pt x="4446270" y="308610"/>
                </a:cubicBezTo>
                <a:cubicBezTo>
                  <a:pt x="4112895" y="306705"/>
                  <a:pt x="3674745" y="262890"/>
                  <a:pt x="3326130" y="251460"/>
                </a:cubicBezTo>
                <a:cubicBezTo>
                  <a:pt x="2977515" y="240030"/>
                  <a:pt x="2354580" y="240030"/>
                  <a:pt x="2354580" y="240030"/>
                </a:cubicBezTo>
                <a:cubicBezTo>
                  <a:pt x="2015490" y="238125"/>
                  <a:pt x="1617345" y="228600"/>
                  <a:pt x="1291590" y="240030"/>
                </a:cubicBezTo>
                <a:cubicBezTo>
                  <a:pt x="965835" y="251460"/>
                  <a:pt x="615315" y="253365"/>
                  <a:pt x="400050" y="308610"/>
                </a:cubicBezTo>
                <a:cubicBezTo>
                  <a:pt x="184785" y="363855"/>
                  <a:pt x="92392" y="467677"/>
                  <a:pt x="0" y="571500"/>
                </a:cubicBezTo>
              </a:path>
            </a:pathLst>
          </a:custGeom>
          <a:noFill/>
          <a:ln w="57150">
            <a:solidFill>
              <a:srgbClr val="0070C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nvGrpSpPr>
          <p:cNvPr id="40" name="Group 39">
            <a:extLst>
              <a:ext uri="{FF2B5EF4-FFF2-40B4-BE49-F238E27FC236}">
                <a16:creationId xmlns:a16="http://schemas.microsoft.com/office/drawing/2014/main" id="{A3EB7A85-D294-2AEF-7F43-9C6BF8128825}"/>
              </a:ext>
            </a:extLst>
          </p:cNvPr>
          <p:cNvGrpSpPr/>
          <p:nvPr/>
        </p:nvGrpSpPr>
        <p:grpSpPr>
          <a:xfrm>
            <a:off x="909636" y="1721383"/>
            <a:ext cx="10372725" cy="2999586"/>
            <a:chOff x="909636" y="1721383"/>
            <a:chExt cx="10372725" cy="2999586"/>
          </a:xfrm>
        </p:grpSpPr>
        <p:sp>
          <p:nvSpPr>
            <p:cNvPr id="8" name="Right Brace 7">
              <a:extLst>
                <a:ext uri="{FF2B5EF4-FFF2-40B4-BE49-F238E27FC236}">
                  <a16:creationId xmlns:a16="http://schemas.microsoft.com/office/drawing/2014/main" id="{4F157212-DFF3-F58D-3C77-03D5275CEFED}"/>
                </a:ext>
              </a:extLst>
            </p:cNvPr>
            <p:cNvSpPr/>
            <p:nvPr/>
          </p:nvSpPr>
          <p:spPr>
            <a:xfrm rot="5400000">
              <a:off x="8056084" y="-771184"/>
              <a:ext cx="429658" cy="5414791"/>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DDFF22F5-A1D9-1DB2-7894-D5B235DFC80F}"/>
                </a:ext>
              </a:extLst>
            </p:cNvPr>
            <p:cNvSpPr/>
            <p:nvPr/>
          </p:nvSpPr>
          <p:spPr>
            <a:xfrm>
              <a:off x="2641789" y="2262393"/>
              <a:ext cx="5629124" cy="571500"/>
            </a:xfrm>
            <a:custGeom>
              <a:avLst/>
              <a:gdLst>
                <a:gd name="connsiteX0" fmla="*/ 5623560 w 5629124"/>
                <a:gd name="connsiteY0" fmla="*/ 0 h 571500"/>
                <a:gd name="connsiteX1" fmla="*/ 5589270 w 5629124"/>
                <a:gd name="connsiteY1" fmla="*/ 171450 h 571500"/>
                <a:gd name="connsiteX2" fmla="*/ 5326380 w 5629124"/>
                <a:gd name="connsiteY2" fmla="*/ 262890 h 571500"/>
                <a:gd name="connsiteX3" fmla="*/ 4446270 w 5629124"/>
                <a:gd name="connsiteY3" fmla="*/ 308610 h 571500"/>
                <a:gd name="connsiteX4" fmla="*/ 3326130 w 5629124"/>
                <a:gd name="connsiteY4" fmla="*/ 251460 h 571500"/>
                <a:gd name="connsiteX5" fmla="*/ 2354580 w 5629124"/>
                <a:gd name="connsiteY5" fmla="*/ 240030 h 571500"/>
                <a:gd name="connsiteX6" fmla="*/ 1291590 w 5629124"/>
                <a:gd name="connsiteY6" fmla="*/ 240030 h 571500"/>
                <a:gd name="connsiteX7" fmla="*/ 400050 w 5629124"/>
                <a:gd name="connsiteY7" fmla="*/ 308610 h 571500"/>
                <a:gd name="connsiteX8" fmla="*/ 0 w 5629124"/>
                <a:gd name="connsiteY8" fmla="*/ 5715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9124" h="571500">
                  <a:moveTo>
                    <a:pt x="5623560" y="0"/>
                  </a:moveTo>
                  <a:cubicBezTo>
                    <a:pt x="5631180" y="63817"/>
                    <a:pt x="5638800" y="127635"/>
                    <a:pt x="5589270" y="171450"/>
                  </a:cubicBezTo>
                  <a:cubicBezTo>
                    <a:pt x="5539740" y="215265"/>
                    <a:pt x="5516880" y="240030"/>
                    <a:pt x="5326380" y="262890"/>
                  </a:cubicBezTo>
                  <a:cubicBezTo>
                    <a:pt x="5135880" y="285750"/>
                    <a:pt x="4779645" y="310515"/>
                    <a:pt x="4446270" y="308610"/>
                  </a:cubicBezTo>
                  <a:cubicBezTo>
                    <a:pt x="4112895" y="306705"/>
                    <a:pt x="3674745" y="262890"/>
                    <a:pt x="3326130" y="251460"/>
                  </a:cubicBezTo>
                  <a:cubicBezTo>
                    <a:pt x="2977515" y="240030"/>
                    <a:pt x="2354580" y="240030"/>
                    <a:pt x="2354580" y="240030"/>
                  </a:cubicBezTo>
                  <a:cubicBezTo>
                    <a:pt x="2015490" y="238125"/>
                    <a:pt x="1617345" y="228600"/>
                    <a:pt x="1291590" y="240030"/>
                  </a:cubicBezTo>
                  <a:cubicBezTo>
                    <a:pt x="965835" y="251460"/>
                    <a:pt x="615315" y="253365"/>
                    <a:pt x="400050" y="308610"/>
                  </a:cubicBezTo>
                  <a:cubicBezTo>
                    <a:pt x="184785" y="363855"/>
                    <a:pt x="92392" y="467677"/>
                    <a:pt x="0" y="571500"/>
                  </a:cubicBezTo>
                </a:path>
              </a:pathLst>
            </a:custGeom>
            <a:noFill/>
            <a:ln w="57150">
              <a:solidFill>
                <a:srgbClr val="0070C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nvGrpSpPr>
            <p:cNvPr id="39" name="Group 38">
              <a:extLst>
                <a:ext uri="{FF2B5EF4-FFF2-40B4-BE49-F238E27FC236}">
                  <a16:creationId xmlns:a16="http://schemas.microsoft.com/office/drawing/2014/main" id="{23C1339D-11A2-8A9B-D333-E0A40A96552F}"/>
                </a:ext>
              </a:extLst>
            </p:cNvPr>
            <p:cNvGrpSpPr/>
            <p:nvPr/>
          </p:nvGrpSpPr>
          <p:grpSpPr>
            <a:xfrm>
              <a:off x="909636" y="2841978"/>
              <a:ext cx="10372725" cy="1878991"/>
              <a:chOff x="909636" y="2841978"/>
              <a:chExt cx="10372725" cy="1878991"/>
            </a:xfrm>
          </p:grpSpPr>
          <p:pic>
            <p:nvPicPr>
              <p:cNvPr id="7" name="Picture 6">
                <a:extLst>
                  <a:ext uri="{FF2B5EF4-FFF2-40B4-BE49-F238E27FC236}">
                    <a16:creationId xmlns:a16="http://schemas.microsoft.com/office/drawing/2014/main" id="{02403AB1-B3B1-F36B-DC27-11E0320E1F4B}"/>
                  </a:ext>
                </a:extLst>
              </p:cNvPr>
              <p:cNvPicPr>
                <a:picLocks noChangeAspect="1"/>
              </p:cNvPicPr>
              <p:nvPr/>
            </p:nvPicPr>
            <p:blipFill>
              <a:blip r:embed="rId5"/>
              <a:stretch>
                <a:fillRect/>
              </a:stretch>
            </p:blipFill>
            <p:spPr>
              <a:xfrm>
                <a:off x="909636" y="2841978"/>
                <a:ext cx="10372725" cy="1704975"/>
              </a:xfrm>
              <a:prstGeom prst="rect">
                <a:avLst/>
              </a:prstGeom>
            </p:spPr>
          </p:pic>
          <p:sp>
            <p:nvSpPr>
              <p:cNvPr id="36" name="TextBox 35">
                <a:extLst>
                  <a:ext uri="{FF2B5EF4-FFF2-40B4-BE49-F238E27FC236}">
                    <a16:creationId xmlns:a16="http://schemas.microsoft.com/office/drawing/2014/main" id="{64F036BE-2EA2-0DB9-307E-F0DC2430B507}"/>
                  </a:ext>
                </a:extLst>
              </p:cNvPr>
              <p:cNvSpPr txBox="1"/>
              <p:nvPr/>
            </p:nvSpPr>
            <p:spPr>
              <a:xfrm>
                <a:off x="6095999" y="4316286"/>
                <a:ext cx="1584088" cy="369332"/>
              </a:xfrm>
              <a:prstGeom prst="rect">
                <a:avLst/>
              </a:prstGeom>
              <a:noFill/>
            </p:spPr>
            <p:txBody>
              <a:bodyPr wrap="none" rtlCol="0">
                <a:spAutoFit/>
              </a:bodyPr>
              <a:lstStyle/>
              <a:p>
                <a:r>
                  <a:rPr lang="en-US" dirty="0">
                    <a:solidFill>
                      <a:srgbClr val="FF0000"/>
                    </a:solidFill>
                  </a:rPr>
                  <a:t>Motion model</a:t>
                </a:r>
              </a:p>
            </p:txBody>
          </p:sp>
          <p:sp>
            <p:nvSpPr>
              <p:cNvPr id="37" name="TextBox 36">
                <a:extLst>
                  <a:ext uri="{FF2B5EF4-FFF2-40B4-BE49-F238E27FC236}">
                    <a16:creationId xmlns:a16="http://schemas.microsoft.com/office/drawing/2014/main" id="{5CD4A7B1-DD71-9142-1A80-08D3CA93B953}"/>
                  </a:ext>
                </a:extLst>
              </p:cNvPr>
              <p:cNvSpPr txBox="1"/>
              <p:nvPr/>
            </p:nvSpPr>
            <p:spPr>
              <a:xfrm>
                <a:off x="8730862" y="4351637"/>
                <a:ext cx="2060436" cy="369332"/>
              </a:xfrm>
              <a:prstGeom prst="rect">
                <a:avLst/>
              </a:prstGeom>
              <a:noFill/>
            </p:spPr>
            <p:txBody>
              <a:bodyPr wrap="none" rtlCol="0">
                <a:spAutoFit/>
              </a:bodyPr>
              <a:lstStyle/>
              <a:p>
                <a:r>
                  <a:rPr lang="en-US" dirty="0">
                    <a:solidFill>
                      <a:srgbClr val="0070C0"/>
                    </a:solidFill>
                  </a:rPr>
                  <a:t>Observation</a:t>
                </a:r>
                <a:r>
                  <a:rPr lang="en-US" sz="1600" dirty="0">
                    <a:solidFill>
                      <a:srgbClr val="0070C0"/>
                    </a:solidFill>
                  </a:rPr>
                  <a:t> </a:t>
                </a:r>
                <a:r>
                  <a:rPr lang="en-US" dirty="0">
                    <a:solidFill>
                      <a:srgbClr val="0070C0"/>
                    </a:solidFill>
                  </a:rPr>
                  <a:t>models</a:t>
                </a:r>
              </a:p>
            </p:txBody>
          </p:sp>
          <p:sp>
            <p:nvSpPr>
              <p:cNvPr id="38" name="TextBox 37">
                <a:extLst>
                  <a:ext uri="{FF2B5EF4-FFF2-40B4-BE49-F238E27FC236}">
                    <a16:creationId xmlns:a16="http://schemas.microsoft.com/office/drawing/2014/main" id="{BF053BA0-60AA-F370-4C5D-8F31C63840C4}"/>
                  </a:ext>
                </a:extLst>
              </p:cNvPr>
              <p:cNvSpPr txBox="1"/>
              <p:nvPr/>
            </p:nvSpPr>
            <p:spPr>
              <a:xfrm>
                <a:off x="3406047" y="4316286"/>
                <a:ext cx="638316" cy="369332"/>
              </a:xfrm>
              <a:prstGeom prst="rect">
                <a:avLst/>
              </a:prstGeom>
              <a:noFill/>
            </p:spPr>
            <p:txBody>
              <a:bodyPr wrap="none" rtlCol="0">
                <a:spAutoFit/>
              </a:bodyPr>
              <a:lstStyle/>
              <a:p>
                <a:r>
                  <a:rPr lang="en-US" dirty="0">
                    <a:solidFill>
                      <a:srgbClr val="7030A0"/>
                    </a:solidFill>
                  </a:rPr>
                  <a:t>Prior</a:t>
                </a:r>
              </a:p>
            </p:txBody>
          </p:sp>
        </p:grpSp>
      </p:grpSp>
    </p:spTree>
    <p:extLst>
      <p:ext uri="{BB962C8B-B14F-4D97-AF65-F5344CB8AC3E}">
        <p14:creationId xmlns:p14="http://schemas.microsoft.com/office/powerpoint/2010/main" val="273930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A372A5-F148-F4B6-8972-EC1BD9083328}"/>
              </a:ext>
            </a:extLst>
          </p:cNvPr>
          <p:cNvSpPr>
            <a:spLocks noGrp="1"/>
          </p:cNvSpPr>
          <p:nvPr>
            <p:ph type="sldNum" sz="quarter" idx="12"/>
          </p:nvPr>
        </p:nvSpPr>
        <p:spPr/>
        <p:txBody>
          <a:bodyPr/>
          <a:lstStyle/>
          <a:p>
            <a:fld id="{16DBD0CC-423F-4B58-AFF5-83B6DD233671}" type="slidenum">
              <a:rPr lang="en-IL" smtClean="0"/>
              <a:t>2</a:t>
            </a:fld>
            <a:endParaRPr lang="en-IL"/>
          </a:p>
        </p:txBody>
      </p:sp>
      <p:sp>
        <p:nvSpPr>
          <p:cNvPr id="5" name="TextBox 4">
            <a:extLst>
              <a:ext uri="{FF2B5EF4-FFF2-40B4-BE49-F238E27FC236}">
                <a16:creationId xmlns:a16="http://schemas.microsoft.com/office/drawing/2014/main" id="{804211BF-6858-65FA-A5B4-FA27FE00B14C}"/>
              </a:ext>
            </a:extLst>
          </p:cNvPr>
          <p:cNvSpPr txBox="1"/>
          <p:nvPr/>
        </p:nvSpPr>
        <p:spPr>
          <a:xfrm>
            <a:off x="1447800" y="544286"/>
            <a:ext cx="7134132" cy="5740674"/>
          </a:xfrm>
          <a:prstGeom prst="rect">
            <a:avLst/>
          </a:prstGeom>
          <a:noFill/>
        </p:spPr>
        <p:txBody>
          <a:bodyPr wrap="none" rtlCol="1">
            <a:spAutoFit/>
          </a:bodyPr>
          <a:lstStyle/>
          <a:p>
            <a:r>
              <a:rPr lang="en-US" sz="3600" u="sng" dirty="0"/>
              <a:t>Itinerary</a:t>
            </a:r>
          </a:p>
          <a:p>
            <a:pPr marL="571500" indent="-571500">
              <a:lnSpc>
                <a:spcPct val="150000"/>
              </a:lnSpc>
              <a:buFont typeface="Arial" panose="020B0604020202020204" pitchFamily="34" charset="0"/>
              <a:buChar char="•"/>
            </a:pPr>
            <a:r>
              <a:rPr lang="en-US" sz="3200" dirty="0"/>
              <a:t>Introduction</a:t>
            </a:r>
          </a:p>
          <a:p>
            <a:pPr marL="571500" indent="-571500">
              <a:lnSpc>
                <a:spcPct val="150000"/>
              </a:lnSpc>
              <a:buFont typeface="Arial" panose="020B0604020202020204" pitchFamily="34" charset="0"/>
              <a:buChar char="•"/>
            </a:pPr>
            <a:r>
              <a:rPr lang="en-US" sz="3200" dirty="0"/>
              <a:t>General Belief Space Inference (SLAM)</a:t>
            </a:r>
          </a:p>
          <a:p>
            <a:pPr marL="571500" indent="-571500">
              <a:lnSpc>
                <a:spcPct val="150000"/>
              </a:lnSpc>
              <a:buFont typeface="Arial" panose="020B0604020202020204" pitchFamily="34" charset="0"/>
              <a:buChar char="•"/>
            </a:pPr>
            <a:r>
              <a:rPr lang="en-US" sz="3200" dirty="0"/>
              <a:t>Planning In the General Belief Space</a:t>
            </a:r>
          </a:p>
          <a:p>
            <a:pPr marL="571500" indent="-571500">
              <a:lnSpc>
                <a:spcPct val="150000"/>
              </a:lnSpc>
              <a:buFont typeface="Arial" panose="020B0604020202020204" pitchFamily="34" charset="0"/>
              <a:buChar char="•"/>
            </a:pPr>
            <a:r>
              <a:rPr lang="en-US" sz="3200" dirty="0"/>
              <a:t>Formulating Objective Function</a:t>
            </a:r>
          </a:p>
          <a:p>
            <a:pPr marL="571500" indent="-571500">
              <a:lnSpc>
                <a:spcPct val="150000"/>
              </a:lnSpc>
              <a:buFont typeface="Arial" panose="020B0604020202020204" pitchFamily="34" charset="0"/>
              <a:buChar char="•"/>
            </a:pPr>
            <a:r>
              <a:rPr lang="en-US" sz="3200" dirty="0"/>
              <a:t>Experimental Evaluation</a:t>
            </a:r>
          </a:p>
          <a:p>
            <a:pPr marL="571500" indent="-571500">
              <a:lnSpc>
                <a:spcPct val="150000"/>
              </a:lnSpc>
              <a:buFont typeface="Arial" panose="020B0604020202020204" pitchFamily="34" charset="0"/>
              <a:buChar char="•"/>
            </a:pPr>
            <a:r>
              <a:rPr lang="en-US" sz="3200" dirty="0"/>
              <a:t>Implementation</a:t>
            </a:r>
          </a:p>
          <a:p>
            <a:pPr marL="571500" indent="-571500">
              <a:lnSpc>
                <a:spcPct val="150000"/>
              </a:lnSpc>
              <a:buFont typeface="Arial" panose="020B0604020202020204" pitchFamily="34" charset="0"/>
              <a:buChar char="•"/>
            </a:pPr>
            <a:r>
              <a:rPr lang="en-US" sz="3200" dirty="0"/>
              <a:t>Possible Extensions</a:t>
            </a:r>
          </a:p>
        </p:txBody>
      </p:sp>
    </p:spTree>
    <p:extLst>
      <p:ext uri="{BB962C8B-B14F-4D97-AF65-F5344CB8AC3E}">
        <p14:creationId xmlns:p14="http://schemas.microsoft.com/office/powerpoint/2010/main" val="2358697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0F2AB8-5787-C973-1B26-00A2E2B683F1}"/>
              </a:ext>
            </a:extLst>
          </p:cNvPr>
          <p:cNvSpPr>
            <a:spLocks noGrp="1"/>
          </p:cNvSpPr>
          <p:nvPr>
            <p:ph type="sldNum" sz="quarter" idx="12"/>
          </p:nvPr>
        </p:nvSpPr>
        <p:spPr/>
        <p:txBody>
          <a:bodyPr/>
          <a:lstStyle/>
          <a:p>
            <a:fld id="{16DBD0CC-423F-4B58-AFF5-83B6DD233671}" type="slidenum">
              <a:rPr lang="en-IL" smtClean="0"/>
              <a:t>20</a:t>
            </a:fld>
            <a:endParaRPr lang="en-IL"/>
          </a:p>
        </p:txBody>
      </p:sp>
      <p:pic>
        <p:nvPicPr>
          <p:cNvPr id="3" name="Picture 2">
            <a:extLst>
              <a:ext uri="{FF2B5EF4-FFF2-40B4-BE49-F238E27FC236}">
                <a16:creationId xmlns:a16="http://schemas.microsoft.com/office/drawing/2014/main" id="{D3A2133A-5484-CF11-4EDE-D7B539146266}"/>
              </a:ext>
            </a:extLst>
          </p:cNvPr>
          <p:cNvPicPr>
            <a:picLocks noChangeAspect="1"/>
          </p:cNvPicPr>
          <p:nvPr/>
        </p:nvPicPr>
        <p:blipFill>
          <a:blip r:embed="rId2"/>
          <a:stretch>
            <a:fillRect/>
          </a:stretch>
        </p:blipFill>
        <p:spPr>
          <a:xfrm>
            <a:off x="1862838" y="1250627"/>
            <a:ext cx="8240388" cy="1850649"/>
          </a:xfrm>
          <a:prstGeom prst="rect">
            <a:avLst/>
          </a:prstGeom>
        </p:spPr>
      </p:pic>
      <p:sp>
        <p:nvSpPr>
          <p:cNvPr id="10" name="TextBox 9">
            <a:extLst>
              <a:ext uri="{FF2B5EF4-FFF2-40B4-BE49-F238E27FC236}">
                <a16:creationId xmlns:a16="http://schemas.microsoft.com/office/drawing/2014/main" id="{69B70CF7-388A-892B-4591-D7ABA346DFFF}"/>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12" name="Picture 11">
            <a:extLst>
              <a:ext uri="{FF2B5EF4-FFF2-40B4-BE49-F238E27FC236}">
                <a16:creationId xmlns:a16="http://schemas.microsoft.com/office/drawing/2014/main" id="{11979B15-501C-839D-E2B3-1CCB35640B57}"/>
              </a:ext>
            </a:extLst>
          </p:cNvPr>
          <p:cNvPicPr>
            <a:picLocks noChangeAspect="1"/>
          </p:cNvPicPr>
          <p:nvPr/>
        </p:nvPicPr>
        <p:blipFill>
          <a:blip r:embed="rId3"/>
          <a:stretch>
            <a:fillRect/>
          </a:stretch>
        </p:blipFill>
        <p:spPr>
          <a:xfrm>
            <a:off x="5920791" y="3476444"/>
            <a:ext cx="3824403" cy="477040"/>
          </a:xfrm>
          <a:prstGeom prst="rect">
            <a:avLst/>
          </a:prstGeom>
        </p:spPr>
      </p:pic>
      <p:pic>
        <p:nvPicPr>
          <p:cNvPr id="13" name="Picture 12">
            <a:extLst>
              <a:ext uri="{FF2B5EF4-FFF2-40B4-BE49-F238E27FC236}">
                <a16:creationId xmlns:a16="http://schemas.microsoft.com/office/drawing/2014/main" id="{745904A8-4905-7A87-849A-4027D1D3DF42}"/>
              </a:ext>
            </a:extLst>
          </p:cNvPr>
          <p:cNvPicPr>
            <a:picLocks noChangeAspect="1"/>
          </p:cNvPicPr>
          <p:nvPr/>
        </p:nvPicPr>
        <p:blipFill>
          <a:blip r:embed="rId4"/>
          <a:stretch>
            <a:fillRect/>
          </a:stretch>
        </p:blipFill>
        <p:spPr>
          <a:xfrm>
            <a:off x="1862838" y="4748270"/>
            <a:ext cx="8404504" cy="1831149"/>
          </a:xfrm>
          <a:prstGeom prst="rect">
            <a:avLst/>
          </a:prstGeom>
        </p:spPr>
      </p:pic>
      <p:cxnSp>
        <p:nvCxnSpPr>
          <p:cNvPr id="14" name="Straight Arrow Connector 13">
            <a:extLst>
              <a:ext uri="{FF2B5EF4-FFF2-40B4-BE49-F238E27FC236}">
                <a16:creationId xmlns:a16="http://schemas.microsoft.com/office/drawing/2014/main" id="{0BB28913-20AD-B480-AF41-1A77E9ABA53F}"/>
              </a:ext>
            </a:extLst>
          </p:cNvPr>
          <p:cNvCxnSpPr>
            <a:cxnSpLocks/>
          </p:cNvCxnSpPr>
          <p:nvPr/>
        </p:nvCxnSpPr>
        <p:spPr>
          <a:xfrm>
            <a:off x="2721166" y="3101276"/>
            <a:ext cx="0" cy="16469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4BBF096B-32F8-E20E-6B5E-401341FAA207}"/>
              </a:ext>
            </a:extLst>
          </p:cNvPr>
          <p:cNvSpPr/>
          <p:nvPr/>
        </p:nvSpPr>
        <p:spPr>
          <a:xfrm>
            <a:off x="5982159" y="2941504"/>
            <a:ext cx="3701668" cy="452724"/>
          </a:xfrm>
          <a:custGeom>
            <a:avLst/>
            <a:gdLst>
              <a:gd name="connsiteX0" fmla="*/ 0 w 3701668"/>
              <a:gd name="connsiteY0" fmla="*/ 0 h 452724"/>
              <a:gd name="connsiteX1" fmla="*/ 583894 w 3701668"/>
              <a:gd name="connsiteY1" fmla="*/ 286438 h 452724"/>
              <a:gd name="connsiteX2" fmla="*/ 1784733 w 3701668"/>
              <a:gd name="connsiteY2" fmla="*/ 451691 h 452724"/>
              <a:gd name="connsiteX3" fmla="*/ 2622014 w 3701668"/>
              <a:gd name="connsiteY3" fmla="*/ 341523 h 452724"/>
              <a:gd name="connsiteX4" fmla="*/ 3701668 w 3701668"/>
              <a:gd name="connsiteY4" fmla="*/ 55084 h 45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668" h="452724">
                <a:moveTo>
                  <a:pt x="0" y="0"/>
                </a:moveTo>
                <a:cubicBezTo>
                  <a:pt x="143219" y="105578"/>
                  <a:pt x="286439" y="211156"/>
                  <a:pt x="583894" y="286438"/>
                </a:cubicBezTo>
                <a:cubicBezTo>
                  <a:pt x="881350" y="361720"/>
                  <a:pt x="1445046" y="442510"/>
                  <a:pt x="1784733" y="451691"/>
                </a:cubicBezTo>
                <a:cubicBezTo>
                  <a:pt x="2124420" y="460872"/>
                  <a:pt x="2302525" y="407624"/>
                  <a:pt x="2622014" y="341523"/>
                </a:cubicBezTo>
                <a:cubicBezTo>
                  <a:pt x="2941503" y="275422"/>
                  <a:pt x="3321585" y="165253"/>
                  <a:pt x="3701668" y="55084"/>
                </a:cubicBezTo>
              </a:path>
            </a:pathLst>
          </a:cu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1185880B-822B-D3E8-99B0-1A03FAEB2860}"/>
              </a:ext>
            </a:extLst>
          </p:cNvPr>
          <p:cNvSpPr/>
          <p:nvPr/>
        </p:nvSpPr>
        <p:spPr>
          <a:xfrm>
            <a:off x="8577549" y="3530937"/>
            <a:ext cx="588484"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0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E184E9-49AA-9186-A695-E608E18F96AB}"/>
              </a:ext>
            </a:extLst>
          </p:cNvPr>
          <p:cNvSpPr>
            <a:spLocks noGrp="1"/>
          </p:cNvSpPr>
          <p:nvPr>
            <p:ph type="sldNum" sz="quarter" idx="12"/>
          </p:nvPr>
        </p:nvSpPr>
        <p:spPr/>
        <p:txBody>
          <a:bodyPr/>
          <a:lstStyle/>
          <a:p>
            <a:fld id="{16DBD0CC-423F-4B58-AFF5-83B6DD233671}" type="slidenum">
              <a:rPr lang="en-IL" smtClean="0"/>
              <a:t>21</a:t>
            </a:fld>
            <a:endParaRPr lang="en-IL"/>
          </a:p>
        </p:txBody>
      </p:sp>
      <p:pic>
        <p:nvPicPr>
          <p:cNvPr id="6" name="Picture 5">
            <a:extLst>
              <a:ext uri="{FF2B5EF4-FFF2-40B4-BE49-F238E27FC236}">
                <a16:creationId xmlns:a16="http://schemas.microsoft.com/office/drawing/2014/main" id="{8F9C8AEB-B700-9F81-061E-582F60882995}"/>
              </a:ext>
            </a:extLst>
          </p:cNvPr>
          <p:cNvPicPr>
            <a:picLocks noChangeAspect="1"/>
          </p:cNvPicPr>
          <p:nvPr/>
        </p:nvPicPr>
        <p:blipFill rotWithShape="1">
          <a:blip r:embed="rId3"/>
          <a:srcRect r="4808"/>
          <a:stretch/>
        </p:blipFill>
        <p:spPr>
          <a:xfrm>
            <a:off x="524562" y="3800525"/>
            <a:ext cx="7198262" cy="2106448"/>
          </a:xfrm>
          <a:prstGeom prst="rect">
            <a:avLst/>
          </a:prstGeom>
        </p:spPr>
      </p:pic>
      <p:sp>
        <p:nvSpPr>
          <p:cNvPr id="9" name="TextBox 8">
            <a:extLst>
              <a:ext uri="{FF2B5EF4-FFF2-40B4-BE49-F238E27FC236}">
                <a16:creationId xmlns:a16="http://schemas.microsoft.com/office/drawing/2014/main" id="{82AB3EF1-2C48-47E2-91D4-D7E4ED97166C}"/>
              </a:ext>
            </a:extLst>
          </p:cNvPr>
          <p:cNvSpPr txBox="1"/>
          <p:nvPr/>
        </p:nvSpPr>
        <p:spPr>
          <a:xfrm>
            <a:off x="3172858" y="6018499"/>
            <a:ext cx="3238194" cy="369332"/>
          </a:xfrm>
          <a:prstGeom prst="rect">
            <a:avLst/>
          </a:prstGeom>
          <a:noFill/>
        </p:spPr>
        <p:txBody>
          <a:bodyPr wrap="none" rtlCol="0">
            <a:spAutoFit/>
          </a:bodyPr>
          <a:lstStyle/>
          <a:p>
            <a:r>
              <a:rPr lang="en-US" dirty="0">
                <a:solidFill>
                  <a:srgbClr val="FF0000"/>
                </a:solidFill>
              </a:rPr>
              <a:t>Also serves as linearization point</a:t>
            </a:r>
          </a:p>
        </p:txBody>
      </p:sp>
      <p:sp>
        <p:nvSpPr>
          <p:cNvPr id="10" name="TextBox 9">
            <a:extLst>
              <a:ext uri="{FF2B5EF4-FFF2-40B4-BE49-F238E27FC236}">
                <a16:creationId xmlns:a16="http://schemas.microsoft.com/office/drawing/2014/main" id="{A5118F4D-E1D1-A1E9-AA4C-9C79069B261B}"/>
              </a:ext>
            </a:extLst>
          </p:cNvPr>
          <p:cNvSpPr txBox="1"/>
          <p:nvPr/>
        </p:nvSpPr>
        <p:spPr>
          <a:xfrm>
            <a:off x="373780" y="470169"/>
            <a:ext cx="6420540" cy="707886"/>
          </a:xfrm>
          <a:prstGeom prst="rect">
            <a:avLst/>
          </a:prstGeom>
          <a:noFill/>
        </p:spPr>
        <p:txBody>
          <a:bodyPr wrap="none" rtlCol="1">
            <a:spAutoFit/>
          </a:bodyPr>
          <a:lstStyle/>
          <a:p>
            <a:r>
              <a:rPr lang="en-US" sz="4000" dirty="0"/>
              <a:t>Inner Layer – Inference in GBS</a:t>
            </a:r>
            <a:endParaRPr lang="he-IL" sz="4000" dirty="0"/>
          </a:p>
        </p:txBody>
      </p:sp>
      <p:pic>
        <p:nvPicPr>
          <p:cNvPr id="11" name="Picture 10">
            <a:extLst>
              <a:ext uri="{FF2B5EF4-FFF2-40B4-BE49-F238E27FC236}">
                <a16:creationId xmlns:a16="http://schemas.microsoft.com/office/drawing/2014/main" id="{F3AE30C7-0E95-07CE-5D79-488E163D96E5}"/>
              </a:ext>
            </a:extLst>
          </p:cNvPr>
          <p:cNvPicPr>
            <a:picLocks noChangeAspect="1"/>
          </p:cNvPicPr>
          <p:nvPr/>
        </p:nvPicPr>
        <p:blipFill>
          <a:blip r:embed="rId4"/>
          <a:stretch>
            <a:fillRect/>
          </a:stretch>
        </p:blipFill>
        <p:spPr>
          <a:xfrm>
            <a:off x="1730636" y="1289581"/>
            <a:ext cx="8404504" cy="1831149"/>
          </a:xfrm>
          <a:prstGeom prst="rect">
            <a:avLst/>
          </a:prstGeom>
        </p:spPr>
      </p:pic>
      <p:grpSp>
        <p:nvGrpSpPr>
          <p:cNvPr id="44" name="Group 43">
            <a:extLst>
              <a:ext uri="{FF2B5EF4-FFF2-40B4-BE49-F238E27FC236}">
                <a16:creationId xmlns:a16="http://schemas.microsoft.com/office/drawing/2014/main" id="{7A500C8C-67EA-B282-E5F5-9B1CC4CABA83}"/>
              </a:ext>
            </a:extLst>
          </p:cNvPr>
          <p:cNvGrpSpPr/>
          <p:nvPr/>
        </p:nvGrpSpPr>
        <p:grpSpPr>
          <a:xfrm>
            <a:off x="8394853" y="3723385"/>
            <a:ext cx="3272585" cy="2295114"/>
            <a:chOff x="8394853" y="3723385"/>
            <a:chExt cx="3272585" cy="2295114"/>
          </a:xfrm>
        </p:grpSpPr>
        <p:grpSp>
          <p:nvGrpSpPr>
            <p:cNvPr id="42" name="Group 41">
              <a:extLst>
                <a:ext uri="{FF2B5EF4-FFF2-40B4-BE49-F238E27FC236}">
                  <a16:creationId xmlns:a16="http://schemas.microsoft.com/office/drawing/2014/main" id="{03B0379E-A3CB-B0C3-3506-5DDD67AFE730}"/>
                </a:ext>
              </a:extLst>
            </p:cNvPr>
            <p:cNvGrpSpPr/>
            <p:nvPr/>
          </p:nvGrpSpPr>
          <p:grpSpPr>
            <a:xfrm>
              <a:off x="8637673" y="3800525"/>
              <a:ext cx="3029765" cy="2094845"/>
              <a:chOff x="8780444" y="3615248"/>
              <a:chExt cx="3029765" cy="2094845"/>
            </a:xfrm>
          </p:grpSpPr>
          <p:grpSp>
            <p:nvGrpSpPr>
              <p:cNvPr id="38" name="Group 37">
                <a:extLst>
                  <a:ext uri="{FF2B5EF4-FFF2-40B4-BE49-F238E27FC236}">
                    <a16:creationId xmlns:a16="http://schemas.microsoft.com/office/drawing/2014/main" id="{2C0B048B-F546-FF03-4347-16A18FE25951}"/>
                  </a:ext>
                </a:extLst>
              </p:cNvPr>
              <p:cNvGrpSpPr/>
              <p:nvPr/>
            </p:nvGrpSpPr>
            <p:grpSpPr>
              <a:xfrm>
                <a:off x="8780444" y="3615248"/>
                <a:ext cx="2401678" cy="2094845"/>
                <a:chOff x="8780444" y="3615248"/>
                <a:chExt cx="2401678" cy="2094845"/>
              </a:xfrm>
            </p:grpSpPr>
            <p:grpSp>
              <p:nvGrpSpPr>
                <p:cNvPr id="26" name="Group 25">
                  <a:extLst>
                    <a:ext uri="{FF2B5EF4-FFF2-40B4-BE49-F238E27FC236}">
                      <a16:creationId xmlns:a16="http://schemas.microsoft.com/office/drawing/2014/main" id="{5E98F3B6-24EC-5BEF-095A-A4EF76214ECD}"/>
                    </a:ext>
                  </a:extLst>
                </p:cNvPr>
                <p:cNvGrpSpPr/>
                <p:nvPr/>
              </p:nvGrpSpPr>
              <p:grpSpPr>
                <a:xfrm>
                  <a:off x="8780444" y="3615248"/>
                  <a:ext cx="2390661" cy="2094845"/>
                  <a:chOff x="8780444" y="3615248"/>
                  <a:chExt cx="2390661" cy="2094845"/>
                </a:xfrm>
              </p:grpSpPr>
              <p:cxnSp>
                <p:nvCxnSpPr>
                  <p:cNvPr id="3" name="Straight Arrow Connector 2">
                    <a:extLst>
                      <a:ext uri="{FF2B5EF4-FFF2-40B4-BE49-F238E27FC236}">
                        <a16:creationId xmlns:a16="http://schemas.microsoft.com/office/drawing/2014/main" id="{63EC40EA-E5BE-A4BC-CE57-8F8FEE7917A5}"/>
                      </a:ext>
                    </a:extLst>
                  </p:cNvPr>
                  <p:cNvCxnSpPr/>
                  <p:nvPr/>
                </p:nvCxnSpPr>
                <p:spPr>
                  <a:xfrm flipV="1">
                    <a:off x="8780444" y="5357553"/>
                    <a:ext cx="176270" cy="3525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75A5AE-FE2D-4E05-72D4-5D8A7B05ECD3}"/>
                      </a:ext>
                    </a:extLst>
                  </p:cNvPr>
                  <p:cNvCxnSpPr>
                    <a:cxnSpLocks/>
                  </p:cNvCxnSpPr>
                  <p:nvPr/>
                </p:nvCxnSpPr>
                <p:spPr>
                  <a:xfrm flipV="1">
                    <a:off x="9186233" y="5071115"/>
                    <a:ext cx="431494" cy="1825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AFF642-AC05-0491-62C8-A874801F00AD}"/>
                      </a:ext>
                    </a:extLst>
                  </p:cNvPr>
                  <p:cNvCxnSpPr>
                    <a:cxnSpLocks/>
                  </p:cNvCxnSpPr>
                  <p:nvPr/>
                </p:nvCxnSpPr>
                <p:spPr>
                  <a:xfrm flipV="1">
                    <a:off x="9622318" y="4449772"/>
                    <a:ext cx="63347" cy="416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5AD4E3-B0AA-B985-658B-151E6363F25F}"/>
                      </a:ext>
                    </a:extLst>
                  </p:cNvPr>
                  <p:cNvCxnSpPr>
                    <a:cxnSpLocks/>
                  </p:cNvCxnSpPr>
                  <p:nvPr/>
                </p:nvCxnSpPr>
                <p:spPr>
                  <a:xfrm flipV="1">
                    <a:off x="9851996" y="4182425"/>
                    <a:ext cx="293783" cy="2489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DF8383F-F790-42ED-20D6-6DFA2ED71E20}"/>
                      </a:ext>
                    </a:extLst>
                  </p:cNvPr>
                  <p:cNvCxnSpPr>
                    <a:cxnSpLocks/>
                  </p:cNvCxnSpPr>
                  <p:nvPr/>
                </p:nvCxnSpPr>
                <p:spPr>
                  <a:xfrm>
                    <a:off x="10377134" y="4182425"/>
                    <a:ext cx="397363" cy="248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1C7214-6862-3C59-AE9D-1D011175AC45}"/>
                      </a:ext>
                    </a:extLst>
                  </p:cNvPr>
                  <p:cNvCxnSpPr>
                    <a:cxnSpLocks/>
                  </p:cNvCxnSpPr>
                  <p:nvPr/>
                </p:nvCxnSpPr>
                <p:spPr>
                  <a:xfrm>
                    <a:off x="10961784" y="4719878"/>
                    <a:ext cx="209321" cy="3795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CEDF7CD-A575-DD78-FE06-32A8BEE39AAA}"/>
                      </a:ext>
                    </a:extLst>
                  </p:cNvPr>
                  <p:cNvSpPr/>
                  <p:nvPr/>
                </p:nvSpPr>
                <p:spPr>
                  <a:xfrm>
                    <a:off x="8780444" y="4609708"/>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4808FF-8AB5-741F-7B34-4C1B8DD7114D}"/>
                      </a:ext>
                    </a:extLst>
                  </p:cNvPr>
                  <p:cNvSpPr/>
                  <p:nvPr/>
                </p:nvSpPr>
                <p:spPr>
                  <a:xfrm>
                    <a:off x="9402898" y="5392149"/>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C863D4D-BA2D-B24B-E426-8247F8D63C5B}"/>
                      </a:ext>
                    </a:extLst>
                  </p:cNvPr>
                  <p:cNvSpPr/>
                  <p:nvPr/>
                </p:nvSpPr>
                <p:spPr>
                  <a:xfrm>
                    <a:off x="9998887" y="3615248"/>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345434F9-3D01-37B0-64F9-5508E8CE93D7}"/>
                    </a:ext>
                  </a:extLst>
                </p:cNvPr>
                <p:cNvSpPr/>
                <p:nvPr/>
              </p:nvSpPr>
              <p:spPr>
                <a:xfrm>
                  <a:off x="11005852" y="4182425"/>
                  <a:ext cx="176270"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7941261-7F8E-147A-CF9B-1E290A500566}"/>
                      </a:ext>
                    </a:extLst>
                  </p:cNvPr>
                  <p:cNvSpPr txBox="1"/>
                  <p:nvPr/>
                </p:nvSpPr>
                <p:spPr>
                  <a:xfrm>
                    <a:off x="10377134" y="4328511"/>
                    <a:ext cx="693843" cy="369332"/>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1</m:t>
                              </m:r>
                            </m:sub>
                          </m:sSub>
                        </m:oMath>
                      </m:oMathPara>
                    </a14:m>
                    <a:endParaRPr lang="en-US" i="1" dirty="0">
                      <a:solidFill>
                        <a:srgbClr val="FF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D7941261-7F8E-147A-CF9B-1E290A500566}"/>
                      </a:ext>
                    </a:extLst>
                  </p:cNvPr>
                  <p:cNvSpPr txBox="1">
                    <a:spLocks noRot="1" noChangeAspect="1" noMove="1" noResize="1" noEditPoints="1" noAdjustHandles="1" noChangeArrowheads="1" noChangeShapeType="1" noTextEdit="1"/>
                  </p:cNvSpPr>
                  <p:nvPr/>
                </p:nvSpPr>
                <p:spPr>
                  <a:xfrm>
                    <a:off x="10377134" y="4328511"/>
                    <a:ext cx="693843"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C4CECBB-BFD7-0BFA-2E41-3E0FDFEFA65D}"/>
                      </a:ext>
                    </a:extLst>
                  </p:cNvPr>
                  <p:cNvSpPr txBox="1"/>
                  <p:nvPr/>
                </p:nvSpPr>
                <p:spPr>
                  <a:xfrm>
                    <a:off x="11114762" y="5074409"/>
                    <a:ext cx="695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𝑥</m:t>
                                  </m:r>
                                </m:e>
                              </m:acc>
                            </m:e>
                            <m:sub>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40" name="TextBox 39">
                    <a:extLst>
                      <a:ext uri="{FF2B5EF4-FFF2-40B4-BE49-F238E27FC236}">
                        <a16:creationId xmlns:a16="http://schemas.microsoft.com/office/drawing/2014/main" id="{7C4CECBB-BFD7-0BFA-2E41-3E0FDFEFA65D}"/>
                      </a:ext>
                    </a:extLst>
                  </p:cNvPr>
                  <p:cNvSpPr txBox="1">
                    <a:spLocks noRot="1" noChangeAspect="1" noMove="1" noResize="1" noEditPoints="1" noAdjustHandles="1" noChangeArrowheads="1" noChangeShapeType="1" noTextEdit="1"/>
                  </p:cNvSpPr>
                  <p:nvPr/>
                </p:nvSpPr>
                <p:spPr>
                  <a:xfrm>
                    <a:off x="11114762" y="5074409"/>
                    <a:ext cx="69544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8A8AD6A-9004-92CA-47AA-FEC4DB7614B8}"/>
                      </a:ext>
                    </a:extLst>
                  </p:cNvPr>
                  <p:cNvSpPr txBox="1"/>
                  <p:nvPr/>
                </p:nvSpPr>
                <p:spPr>
                  <a:xfrm>
                    <a:off x="9009289" y="3885961"/>
                    <a:ext cx="662361" cy="523220"/>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rgbClr val="0070C0"/>
                                  </a:solidFill>
                                  <a:latin typeface="Cambria Math" panose="02040503050406030204" pitchFamily="18" charset="0"/>
                                </a:rPr>
                              </m:ctrlPr>
                            </m:sSubSupPr>
                            <m:e>
                              <m:r>
                                <a:rPr lang="en-US" sz="2800" b="0" i="1" smtClean="0">
                                  <a:solidFill>
                                    <a:srgbClr val="0070C0"/>
                                  </a:solidFill>
                                  <a:latin typeface="Cambria Math" panose="02040503050406030204" pitchFamily="18" charset="0"/>
                                </a:rPr>
                                <m:t>𝑋</m:t>
                              </m:r>
                            </m:e>
                            <m:sub>
                              <m:r>
                                <a:rPr lang="en-US" sz="2800" b="0" i="1" smtClean="0">
                                  <a:solidFill>
                                    <a:srgbClr val="0070C0"/>
                                  </a:solidFill>
                                  <a:latin typeface="Cambria Math" panose="02040503050406030204" pitchFamily="18" charset="0"/>
                                </a:rPr>
                                <m:t>𝑘</m:t>
                              </m:r>
                            </m:sub>
                            <m:sup>
                              <m:r>
                                <a:rPr lang="en-US" sz="2800" b="0" i="1" smtClean="0">
                                  <a:solidFill>
                                    <a:srgbClr val="0070C0"/>
                                  </a:solidFill>
                                  <a:latin typeface="Cambria Math" panose="02040503050406030204" pitchFamily="18" charset="0"/>
                                </a:rPr>
                                <m:t>⋆</m:t>
                              </m:r>
                            </m:sup>
                          </m:sSubSup>
                        </m:oMath>
                      </m:oMathPara>
                    </a14:m>
                    <a:endParaRPr lang="en-US" sz="2800" i="1" dirty="0">
                      <a:solidFill>
                        <a:srgbClr val="0070C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8A8AD6A-9004-92CA-47AA-FEC4DB7614B8}"/>
                      </a:ext>
                    </a:extLst>
                  </p:cNvPr>
                  <p:cNvSpPr txBox="1">
                    <a:spLocks noRot="1" noChangeAspect="1" noMove="1" noResize="1" noEditPoints="1" noAdjustHandles="1" noChangeArrowheads="1" noChangeShapeType="1" noTextEdit="1"/>
                  </p:cNvSpPr>
                  <p:nvPr/>
                </p:nvSpPr>
                <p:spPr>
                  <a:xfrm>
                    <a:off x="9009289" y="3885961"/>
                    <a:ext cx="662361" cy="523220"/>
                  </a:xfrm>
                  <a:prstGeom prst="rect">
                    <a:avLst/>
                  </a:prstGeom>
                  <a:blipFill>
                    <a:blip r:embed="rId7"/>
                    <a:stretch>
                      <a:fillRect/>
                    </a:stretch>
                  </a:blipFill>
                </p:spPr>
                <p:txBody>
                  <a:bodyPr/>
                  <a:lstStyle/>
                  <a:p>
                    <a:r>
                      <a:rPr lang="en-US">
                        <a:noFill/>
                      </a:rPr>
                      <a:t> </a:t>
                    </a:r>
                  </a:p>
                </p:txBody>
              </p:sp>
            </mc:Fallback>
          </mc:AlternateContent>
        </p:grpSp>
        <p:sp>
          <p:nvSpPr>
            <p:cNvPr id="43" name="Rectangle 42">
              <a:extLst>
                <a:ext uri="{FF2B5EF4-FFF2-40B4-BE49-F238E27FC236}">
                  <a16:creationId xmlns:a16="http://schemas.microsoft.com/office/drawing/2014/main" id="{5C3D82B8-FA98-E058-6045-4899EF6A63D1}"/>
                </a:ext>
              </a:extLst>
            </p:cNvPr>
            <p:cNvSpPr/>
            <p:nvPr/>
          </p:nvSpPr>
          <p:spPr>
            <a:xfrm>
              <a:off x="8394853" y="3723385"/>
              <a:ext cx="3272585" cy="229511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B0741571-8F01-F0F4-5A6B-58C0833542B7}"/>
              </a:ext>
            </a:extLst>
          </p:cNvPr>
          <p:cNvGrpSpPr/>
          <p:nvPr/>
        </p:nvGrpSpPr>
        <p:grpSpPr>
          <a:xfrm>
            <a:off x="319363" y="5256392"/>
            <a:ext cx="2163259" cy="1477328"/>
            <a:chOff x="319363" y="5256392"/>
            <a:chExt cx="2163259" cy="1477328"/>
          </a:xfrm>
        </p:grpSpPr>
        <p:cxnSp>
          <p:nvCxnSpPr>
            <p:cNvPr id="46" name="Straight Arrow Connector 45">
              <a:extLst>
                <a:ext uri="{FF2B5EF4-FFF2-40B4-BE49-F238E27FC236}">
                  <a16:creationId xmlns:a16="http://schemas.microsoft.com/office/drawing/2014/main" id="{54618487-3F16-6B7D-C3C3-58DBEE5D323F}"/>
                </a:ext>
              </a:extLst>
            </p:cNvPr>
            <p:cNvCxnSpPr>
              <a:cxnSpLocks/>
            </p:cNvCxnSpPr>
            <p:nvPr/>
          </p:nvCxnSpPr>
          <p:spPr>
            <a:xfrm>
              <a:off x="2054844" y="5284754"/>
              <a:ext cx="0" cy="76210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D293D36-8B5C-8D3E-972C-A88576E55848}"/>
                    </a:ext>
                  </a:extLst>
                </p:cNvPr>
                <p:cNvSpPr txBox="1"/>
                <p:nvPr/>
              </p:nvSpPr>
              <p:spPr>
                <a:xfrm>
                  <a:off x="1627067" y="6126221"/>
                  <a:ext cx="8555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n>
                                  <a:solidFill>
                                    <a:srgbClr val="7030A0"/>
                                  </a:solidFill>
                                </a:ln>
                                <a:latin typeface="Cambria Math" panose="02040503050406030204" pitchFamily="18" charset="0"/>
                              </a:rPr>
                            </m:ctrlPr>
                          </m:sSubPr>
                          <m:e>
                            <m:acc>
                              <m:accPr>
                                <m:chr m:val="̅"/>
                                <m:ctrlPr>
                                  <a:rPr lang="en-US" sz="2800" b="0" i="1" smtClean="0">
                                    <a:ln>
                                      <a:solidFill>
                                        <a:srgbClr val="7030A0"/>
                                      </a:solidFill>
                                    </a:ln>
                                    <a:latin typeface="Cambria Math" panose="02040503050406030204" pitchFamily="18" charset="0"/>
                                  </a:rPr>
                                </m:ctrlPr>
                              </m:accPr>
                              <m:e>
                                <m:r>
                                  <a:rPr lang="en-US" sz="2800" b="0" i="1" smtClean="0">
                                    <a:ln>
                                      <a:solidFill>
                                        <a:srgbClr val="7030A0"/>
                                      </a:solidFill>
                                    </a:ln>
                                    <a:latin typeface="Cambria Math" panose="02040503050406030204" pitchFamily="18" charset="0"/>
                                  </a:rPr>
                                  <m:t>𝐼</m:t>
                                </m:r>
                              </m:e>
                            </m:acc>
                          </m:e>
                          <m:sub>
                            <m:r>
                              <a:rPr lang="en-US" sz="2800" b="0" i="1" smtClean="0">
                                <a:ln>
                                  <a:solidFill>
                                    <a:srgbClr val="7030A0"/>
                                  </a:solidFill>
                                </a:ln>
                                <a:latin typeface="Cambria Math" panose="02040503050406030204" pitchFamily="18" charset="0"/>
                              </a:rPr>
                              <m:t>𝑘</m:t>
                            </m:r>
                            <m:r>
                              <a:rPr lang="en-US" sz="2800" b="0" i="1" smtClean="0">
                                <a:ln>
                                  <a:solidFill>
                                    <a:srgbClr val="7030A0"/>
                                  </a:solidFill>
                                </a:ln>
                                <a:latin typeface="Cambria Math" panose="02040503050406030204" pitchFamily="18" charset="0"/>
                              </a:rPr>
                              <m:t>+</m:t>
                            </m:r>
                            <m:r>
                              <a:rPr lang="en-US" sz="2800" b="0" i="1" smtClean="0">
                                <a:ln>
                                  <a:solidFill>
                                    <a:srgbClr val="7030A0"/>
                                  </a:solidFill>
                                </a:ln>
                                <a:latin typeface="Cambria Math" panose="02040503050406030204" pitchFamily="18" charset="0"/>
                              </a:rPr>
                              <m:t>𝑙</m:t>
                            </m:r>
                          </m:sub>
                        </m:sSub>
                      </m:oMath>
                    </m:oMathPara>
                  </a14:m>
                  <a:endParaRPr lang="en-US" dirty="0">
                    <a:ln>
                      <a:solidFill>
                        <a:srgbClr val="7030A0"/>
                      </a:solidFill>
                    </a:ln>
                  </a:endParaRPr>
                </a:p>
              </p:txBody>
            </p:sp>
          </mc:Choice>
          <mc:Fallback xmlns="">
            <p:sp>
              <p:nvSpPr>
                <p:cNvPr id="48" name="TextBox 47">
                  <a:extLst>
                    <a:ext uri="{FF2B5EF4-FFF2-40B4-BE49-F238E27FC236}">
                      <a16:creationId xmlns:a16="http://schemas.microsoft.com/office/drawing/2014/main" id="{4D293D36-8B5C-8D3E-972C-A88576E55848}"/>
                    </a:ext>
                  </a:extLst>
                </p:cNvPr>
                <p:cNvSpPr txBox="1">
                  <a:spLocks noRot="1" noChangeAspect="1" noMove="1" noResize="1" noEditPoints="1" noAdjustHandles="1" noChangeArrowheads="1" noChangeShapeType="1" noTextEdit="1"/>
                </p:cNvSpPr>
                <p:nvPr/>
              </p:nvSpPr>
              <p:spPr>
                <a:xfrm>
                  <a:off x="1627067" y="6126221"/>
                  <a:ext cx="855555" cy="52322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EACAAC84-F428-91A4-0440-D6CF55583A48}"/>
                </a:ext>
              </a:extLst>
            </p:cNvPr>
            <p:cNvSpPr txBox="1"/>
            <p:nvPr/>
          </p:nvSpPr>
          <p:spPr>
            <a:xfrm>
              <a:off x="319363" y="5256392"/>
              <a:ext cx="1361204" cy="1477328"/>
            </a:xfrm>
            <a:prstGeom prst="rect">
              <a:avLst/>
            </a:prstGeom>
            <a:noFill/>
          </p:spPr>
          <p:txBody>
            <a:bodyPr wrap="square" rtlCol="0">
              <a:spAutoFit/>
            </a:bodyPr>
            <a:lstStyle/>
            <a:p>
              <a:r>
                <a:rPr lang="en-001" dirty="0">
                  <a:solidFill>
                    <a:srgbClr val="7030A0"/>
                  </a:solidFill>
                </a:rPr>
                <a:t>Same process but with Whitened Jacobians</a:t>
              </a:r>
              <a:endParaRPr lang="en-US" dirty="0">
                <a:solidFill>
                  <a:srgbClr val="7030A0"/>
                </a:solidFill>
              </a:endParaRPr>
            </a:p>
          </p:txBody>
        </p:sp>
      </p:grpSp>
    </p:spTree>
    <p:extLst>
      <p:ext uri="{BB962C8B-B14F-4D97-AF65-F5344CB8AC3E}">
        <p14:creationId xmlns:p14="http://schemas.microsoft.com/office/powerpoint/2010/main" val="209683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5FB467-DAF1-5F54-0691-851D552011FE}"/>
              </a:ext>
            </a:extLst>
          </p:cNvPr>
          <p:cNvSpPr>
            <a:spLocks noGrp="1"/>
          </p:cNvSpPr>
          <p:nvPr>
            <p:ph type="sldNum" sz="quarter" idx="12"/>
          </p:nvPr>
        </p:nvSpPr>
        <p:spPr/>
        <p:txBody>
          <a:bodyPr/>
          <a:lstStyle/>
          <a:p>
            <a:fld id="{16DBD0CC-423F-4B58-AFF5-83B6DD233671}" type="slidenum">
              <a:rPr lang="en-IL" smtClean="0"/>
              <a:t>22</a:t>
            </a:fld>
            <a:endParaRPr lang="en-IL"/>
          </a:p>
        </p:txBody>
      </p:sp>
      <p:pic>
        <p:nvPicPr>
          <p:cNvPr id="6" name="Picture 5" descr="A picture containing automaton&#10;&#10;Description automatically generated">
            <a:extLst>
              <a:ext uri="{FF2B5EF4-FFF2-40B4-BE49-F238E27FC236}">
                <a16:creationId xmlns:a16="http://schemas.microsoft.com/office/drawing/2014/main" id="{355F5686-F46F-8557-5040-0E1E18F35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827" y="952701"/>
            <a:ext cx="6603464" cy="4952598"/>
          </a:xfrm>
          <a:prstGeom prst="rect">
            <a:avLst/>
          </a:prstGeom>
        </p:spPr>
      </p:pic>
    </p:spTree>
    <p:extLst>
      <p:ext uri="{BB962C8B-B14F-4D97-AF65-F5344CB8AC3E}">
        <p14:creationId xmlns:p14="http://schemas.microsoft.com/office/powerpoint/2010/main" val="184381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60EC1-36E0-1702-FBB6-5433D82EEB62}"/>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6" name="TextBox 5">
            <a:extLst>
              <a:ext uri="{FF2B5EF4-FFF2-40B4-BE49-F238E27FC236}">
                <a16:creationId xmlns:a16="http://schemas.microsoft.com/office/drawing/2014/main" id="{18C4E052-2C99-C7D2-09B6-4D9260E4C574}"/>
              </a:ext>
            </a:extLst>
          </p:cNvPr>
          <p:cNvSpPr txBox="1"/>
          <p:nvPr/>
        </p:nvSpPr>
        <p:spPr>
          <a:xfrm>
            <a:off x="373780" y="470169"/>
            <a:ext cx="8373254" cy="707886"/>
          </a:xfrm>
          <a:prstGeom prst="rect">
            <a:avLst/>
          </a:prstGeom>
          <a:noFill/>
        </p:spPr>
        <p:txBody>
          <a:bodyPr wrap="none" rtlCol="1">
            <a:spAutoFit/>
          </a:bodyPr>
          <a:lstStyle/>
          <a:p>
            <a:r>
              <a:rPr lang="en-US" sz="4000" dirty="0"/>
              <a:t>A specific Family of Objective Functions</a:t>
            </a:r>
            <a:endParaRPr lang="he-IL" sz="4000" dirty="0"/>
          </a:p>
        </p:txBody>
      </p:sp>
      <p:pic>
        <p:nvPicPr>
          <p:cNvPr id="7" name="Picture 6">
            <a:extLst>
              <a:ext uri="{FF2B5EF4-FFF2-40B4-BE49-F238E27FC236}">
                <a16:creationId xmlns:a16="http://schemas.microsoft.com/office/drawing/2014/main" id="{CDB51C63-D6DE-BD2E-DE02-C3B6C739507B}"/>
              </a:ext>
            </a:extLst>
          </p:cNvPr>
          <p:cNvPicPr>
            <a:picLocks noChangeAspect="1"/>
          </p:cNvPicPr>
          <p:nvPr/>
        </p:nvPicPr>
        <p:blipFill>
          <a:blip r:embed="rId2"/>
          <a:stretch>
            <a:fillRect/>
          </a:stretch>
        </p:blipFill>
        <p:spPr>
          <a:xfrm>
            <a:off x="8610600" y="1368783"/>
            <a:ext cx="3320666" cy="2040240"/>
          </a:xfrm>
          <a:prstGeom prst="rect">
            <a:avLst/>
          </a:prstGeom>
        </p:spPr>
      </p:pic>
      <p:pic>
        <p:nvPicPr>
          <p:cNvPr id="8" name="Picture 7">
            <a:extLst>
              <a:ext uri="{FF2B5EF4-FFF2-40B4-BE49-F238E27FC236}">
                <a16:creationId xmlns:a16="http://schemas.microsoft.com/office/drawing/2014/main" id="{C2AA614B-CC29-D32C-F9F2-42105F9F4802}"/>
              </a:ext>
            </a:extLst>
          </p:cNvPr>
          <p:cNvPicPr>
            <a:picLocks noChangeAspect="1"/>
          </p:cNvPicPr>
          <p:nvPr/>
        </p:nvPicPr>
        <p:blipFill>
          <a:blip r:embed="rId3"/>
          <a:stretch>
            <a:fillRect/>
          </a:stretch>
        </p:blipFill>
        <p:spPr>
          <a:xfrm>
            <a:off x="463027" y="1619866"/>
            <a:ext cx="8053379" cy="920719"/>
          </a:xfrm>
          <a:prstGeom prst="rect">
            <a:avLst/>
          </a:prstGeom>
        </p:spPr>
      </p:pic>
      <p:pic>
        <p:nvPicPr>
          <p:cNvPr id="10" name="Picture 9">
            <a:extLst>
              <a:ext uri="{FF2B5EF4-FFF2-40B4-BE49-F238E27FC236}">
                <a16:creationId xmlns:a16="http://schemas.microsoft.com/office/drawing/2014/main" id="{A3325ED6-6A6F-61B3-A348-1DB91DDB7BBE}"/>
              </a:ext>
            </a:extLst>
          </p:cNvPr>
          <p:cNvPicPr>
            <a:picLocks noChangeAspect="1"/>
          </p:cNvPicPr>
          <p:nvPr/>
        </p:nvPicPr>
        <p:blipFill>
          <a:blip r:embed="rId4"/>
          <a:stretch>
            <a:fillRect/>
          </a:stretch>
        </p:blipFill>
        <p:spPr>
          <a:xfrm>
            <a:off x="463027" y="3116232"/>
            <a:ext cx="7714793" cy="585581"/>
          </a:xfrm>
          <a:prstGeom prst="rect">
            <a:avLst/>
          </a:prstGeom>
        </p:spPr>
      </p:pic>
      <p:pic>
        <p:nvPicPr>
          <p:cNvPr id="12" name="Picture 11">
            <a:extLst>
              <a:ext uri="{FF2B5EF4-FFF2-40B4-BE49-F238E27FC236}">
                <a16:creationId xmlns:a16="http://schemas.microsoft.com/office/drawing/2014/main" id="{7C76FF34-792B-FB47-15FD-82405C6C29CB}"/>
              </a:ext>
            </a:extLst>
          </p:cNvPr>
          <p:cNvPicPr>
            <a:picLocks noChangeAspect="1"/>
          </p:cNvPicPr>
          <p:nvPr/>
        </p:nvPicPr>
        <p:blipFill>
          <a:blip r:embed="rId5"/>
          <a:stretch>
            <a:fillRect/>
          </a:stretch>
        </p:blipFill>
        <p:spPr>
          <a:xfrm>
            <a:off x="463027" y="4391311"/>
            <a:ext cx="8373254" cy="626632"/>
          </a:xfrm>
          <a:prstGeom prst="rect">
            <a:avLst/>
          </a:prstGeom>
        </p:spPr>
      </p:pic>
      <p:sp>
        <p:nvSpPr>
          <p:cNvPr id="3" name="TextBox 2">
            <a:extLst>
              <a:ext uri="{FF2B5EF4-FFF2-40B4-BE49-F238E27FC236}">
                <a16:creationId xmlns:a16="http://schemas.microsoft.com/office/drawing/2014/main" id="{ABCDBD1E-C961-B955-62F1-306C316AB4E6}"/>
              </a:ext>
            </a:extLst>
          </p:cNvPr>
          <p:cNvSpPr txBox="1"/>
          <p:nvPr/>
        </p:nvSpPr>
        <p:spPr>
          <a:xfrm>
            <a:off x="6577478" y="3653901"/>
            <a:ext cx="2349041" cy="369332"/>
          </a:xfrm>
          <a:prstGeom prst="rect">
            <a:avLst/>
          </a:prstGeom>
          <a:noFill/>
        </p:spPr>
        <p:txBody>
          <a:bodyPr wrap="none" rtlCol="0">
            <a:spAutoFit/>
          </a:bodyPr>
          <a:lstStyle/>
          <a:p>
            <a:r>
              <a:rPr lang="en-US" dirty="0">
                <a:solidFill>
                  <a:srgbClr val="FF0000"/>
                </a:solidFill>
              </a:rPr>
              <a:t>penalizes control effort</a:t>
            </a:r>
          </a:p>
        </p:txBody>
      </p:sp>
      <p:sp>
        <p:nvSpPr>
          <p:cNvPr id="13" name="TextBox 12">
            <a:extLst>
              <a:ext uri="{FF2B5EF4-FFF2-40B4-BE49-F238E27FC236}">
                <a16:creationId xmlns:a16="http://schemas.microsoft.com/office/drawing/2014/main" id="{059AE9F5-8EBB-462C-BF82-956170E3842B}"/>
              </a:ext>
            </a:extLst>
          </p:cNvPr>
          <p:cNvSpPr txBox="1"/>
          <p:nvPr/>
        </p:nvSpPr>
        <p:spPr>
          <a:xfrm>
            <a:off x="3230935" y="3638050"/>
            <a:ext cx="3068404" cy="369332"/>
          </a:xfrm>
          <a:prstGeom prst="rect">
            <a:avLst/>
          </a:prstGeom>
          <a:noFill/>
        </p:spPr>
        <p:txBody>
          <a:bodyPr wrap="none" rtlCol="0">
            <a:spAutoFit/>
          </a:bodyPr>
          <a:lstStyle/>
          <a:p>
            <a:r>
              <a:rPr lang="en-US" dirty="0">
                <a:solidFill>
                  <a:srgbClr val="FF0000"/>
                </a:solidFill>
              </a:rPr>
              <a:t>Penalizes last pose uncertainty</a:t>
            </a:r>
          </a:p>
        </p:txBody>
      </p:sp>
      <p:sp>
        <p:nvSpPr>
          <p:cNvPr id="16" name="TextBox 15">
            <a:extLst>
              <a:ext uri="{FF2B5EF4-FFF2-40B4-BE49-F238E27FC236}">
                <a16:creationId xmlns:a16="http://schemas.microsoft.com/office/drawing/2014/main" id="{DDD00A99-B415-3D23-EAF2-15CD2FEB0959}"/>
              </a:ext>
            </a:extLst>
          </p:cNvPr>
          <p:cNvSpPr txBox="1"/>
          <p:nvPr/>
        </p:nvSpPr>
        <p:spPr>
          <a:xfrm>
            <a:off x="6982204" y="4948686"/>
            <a:ext cx="3068404" cy="369332"/>
          </a:xfrm>
          <a:prstGeom prst="rect">
            <a:avLst/>
          </a:prstGeom>
          <a:noFill/>
        </p:spPr>
        <p:txBody>
          <a:bodyPr wrap="none" rtlCol="0">
            <a:spAutoFit/>
          </a:bodyPr>
          <a:lstStyle/>
          <a:p>
            <a:r>
              <a:rPr lang="en-US" dirty="0">
                <a:solidFill>
                  <a:srgbClr val="FF0000"/>
                </a:solidFill>
              </a:rPr>
              <a:t>Penalizes last pose uncertainty</a:t>
            </a:r>
          </a:p>
        </p:txBody>
      </p:sp>
      <p:sp>
        <p:nvSpPr>
          <p:cNvPr id="17" name="TextBox 16">
            <a:extLst>
              <a:ext uri="{FF2B5EF4-FFF2-40B4-BE49-F238E27FC236}">
                <a16:creationId xmlns:a16="http://schemas.microsoft.com/office/drawing/2014/main" id="{C2D87043-FF47-FF65-7F40-BDB81B6487AD}"/>
              </a:ext>
            </a:extLst>
          </p:cNvPr>
          <p:cNvSpPr txBox="1"/>
          <p:nvPr/>
        </p:nvSpPr>
        <p:spPr>
          <a:xfrm>
            <a:off x="2704289" y="4983315"/>
            <a:ext cx="3712235" cy="369332"/>
          </a:xfrm>
          <a:prstGeom prst="rect">
            <a:avLst/>
          </a:prstGeom>
          <a:noFill/>
        </p:spPr>
        <p:txBody>
          <a:bodyPr wrap="none" rtlCol="0">
            <a:spAutoFit/>
          </a:bodyPr>
          <a:lstStyle/>
          <a:p>
            <a:r>
              <a:rPr lang="en-US" dirty="0">
                <a:solidFill>
                  <a:srgbClr val="FF0000"/>
                </a:solidFill>
              </a:rPr>
              <a:t>Penalizes last pose distance from goal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7C1B12-9FAB-D250-FEAC-2940D11B7C54}"/>
                  </a:ext>
                </a:extLst>
              </p:cNvPr>
              <p:cNvSpPr txBox="1"/>
              <p:nvPr/>
            </p:nvSpPr>
            <p:spPr>
              <a:xfrm>
                <a:off x="553190" y="5642043"/>
                <a:ext cx="4142342" cy="787203"/>
              </a:xfrm>
              <a:prstGeom prst="rect">
                <a:avLst/>
              </a:prstGeom>
              <a:noFill/>
            </p:spPr>
            <p:txBody>
              <a:bodyPr wrap="squar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a:rPr lang="en-US" sz="2200" b="0" i="1" smtClean="0">
                            <a:latin typeface="Cambria Math" panose="02040503050406030204" pitchFamily="18" charset="0"/>
                          </a:rPr>
                          <m:t>𝑢</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m:rPr>
                            <m:sty m:val="p"/>
                          </m:rPr>
                          <a:rPr lang="en-US" sz="2200" b="0" i="0" smtClean="0">
                            <a:latin typeface="Cambria Math" panose="02040503050406030204" pitchFamily="18" charset="0"/>
                          </a:rPr>
                          <m:t>Σ</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a:rPr lang="en-US" sz="2200" b="0" i="1" smtClean="0">
                            <a:latin typeface="Cambria Math" panose="02040503050406030204" pitchFamily="18" charset="0"/>
                          </a:rPr>
                          <m:t>𝑥</m:t>
                        </m:r>
                      </m:sub>
                    </m:sSub>
                  </m:oMath>
                </a14:m>
                <a:r>
                  <a:rPr lang="en-US" sz="2200" b="0" i="1" dirty="0">
                    <a:latin typeface="Cambria Math" panose="02040503050406030204" pitchFamily="18" charset="0"/>
                  </a:rPr>
                  <a:t> - </a:t>
                </a:r>
                <a:r>
                  <a:rPr lang="en-US" sz="2200" dirty="0"/>
                  <a:t>Weight Matrices</a:t>
                </a:r>
              </a:p>
              <a:p>
                <a14:m>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𝐸</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𝐿</m:t>
                        </m:r>
                      </m:sub>
                      <m:sup>
                        <m:r>
                          <a:rPr lang="en-US" sz="2200" b="0" i="1" smtClean="0">
                            <a:latin typeface="Cambria Math" panose="02040503050406030204" pitchFamily="18" charset="0"/>
                          </a:rPr>
                          <m:t>𝐺</m:t>
                        </m:r>
                      </m:sup>
                    </m:sSubSup>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m:rPr>
                            <m:sty m:val="p"/>
                          </m:rPr>
                          <a:rPr lang="en-US" sz="2200" b="0" i="0" smtClean="0">
                            <a:latin typeface="Cambria Math" panose="02040503050406030204" pitchFamily="18" charset="0"/>
                          </a:rPr>
                          <m:t>Σ</m:t>
                        </m:r>
                      </m:sub>
                    </m:sSub>
                  </m:oMath>
                </a14:m>
                <a:r>
                  <a:rPr lang="en-US" sz="2200" dirty="0"/>
                  <a:t> - Selection Matrices</a:t>
                </a:r>
              </a:p>
            </p:txBody>
          </p:sp>
        </mc:Choice>
        <mc:Fallback xmlns="">
          <p:sp>
            <p:nvSpPr>
              <p:cNvPr id="5" name="TextBox 4">
                <a:extLst>
                  <a:ext uri="{FF2B5EF4-FFF2-40B4-BE49-F238E27FC236}">
                    <a16:creationId xmlns:a16="http://schemas.microsoft.com/office/drawing/2014/main" id="{2B7C1B12-9FAB-D250-FEAC-2940D11B7C54}"/>
                  </a:ext>
                </a:extLst>
              </p:cNvPr>
              <p:cNvSpPr txBox="1">
                <a:spLocks noRot="1" noChangeAspect="1" noMove="1" noResize="1" noEditPoints="1" noAdjustHandles="1" noChangeArrowheads="1" noChangeShapeType="1" noTextEdit="1"/>
              </p:cNvSpPr>
              <p:nvPr/>
            </p:nvSpPr>
            <p:spPr>
              <a:xfrm>
                <a:off x="553190" y="5642043"/>
                <a:ext cx="4142342" cy="787203"/>
              </a:xfrm>
              <a:prstGeom prst="rect">
                <a:avLst/>
              </a:prstGeom>
              <a:blipFill>
                <a:blip r:embed="rId6"/>
                <a:stretch>
                  <a:fillRect l="-147" t="-6977" b="-147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489E196-88AD-8F05-8377-0EC3A25BD299}"/>
              </a:ext>
            </a:extLst>
          </p:cNvPr>
          <p:cNvSpPr txBox="1"/>
          <p:nvPr/>
        </p:nvSpPr>
        <p:spPr>
          <a:xfrm>
            <a:off x="6158082" y="5965046"/>
            <a:ext cx="5195718" cy="430887"/>
          </a:xfrm>
          <a:prstGeom prst="rect">
            <a:avLst/>
          </a:prstGeom>
          <a:noFill/>
        </p:spPr>
        <p:txBody>
          <a:bodyPr wrap="none" rtlCol="0">
            <a:spAutoFit/>
          </a:bodyPr>
          <a:lstStyle/>
          <a:p>
            <a:r>
              <a:rPr lang="en-001" sz="2200" dirty="0">
                <a:solidFill>
                  <a:srgbClr val="7030A0"/>
                </a:solidFill>
              </a:rPr>
              <a:t>Simple change to minimize map uncertainty</a:t>
            </a:r>
            <a:endParaRPr lang="en-US" sz="2200" dirty="0">
              <a:solidFill>
                <a:srgbClr val="7030A0"/>
              </a:solidFill>
            </a:endParaRPr>
          </a:p>
        </p:txBody>
      </p:sp>
      <p:cxnSp>
        <p:nvCxnSpPr>
          <p:cNvPr id="11" name="Straight Arrow Connector 10">
            <a:extLst>
              <a:ext uri="{FF2B5EF4-FFF2-40B4-BE49-F238E27FC236}">
                <a16:creationId xmlns:a16="http://schemas.microsoft.com/office/drawing/2014/main" id="{C7E6C1DC-083B-8938-F586-37BFF7FAFBD7}"/>
              </a:ext>
            </a:extLst>
          </p:cNvPr>
          <p:cNvCxnSpPr/>
          <p:nvPr/>
        </p:nvCxnSpPr>
        <p:spPr>
          <a:xfrm>
            <a:off x="4560406" y="6213541"/>
            <a:ext cx="143277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875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60EC1-36E0-1702-FBB6-5433D82EEB62}"/>
              </a:ext>
            </a:extLst>
          </p:cNvPr>
          <p:cNvSpPr>
            <a:spLocks noGrp="1"/>
          </p:cNvSpPr>
          <p:nvPr>
            <p:ph type="sldNum" sz="quarter" idx="12"/>
          </p:nvPr>
        </p:nvSpPr>
        <p:spPr/>
        <p:txBody>
          <a:bodyPr/>
          <a:lstStyle/>
          <a:p>
            <a:fld id="{16DBD0CC-423F-4B58-AFF5-83B6DD233671}" type="slidenum">
              <a:rPr lang="en-IL" smtClean="0"/>
              <a:t>24</a:t>
            </a:fld>
            <a:endParaRPr lang="en-IL"/>
          </a:p>
        </p:txBody>
      </p:sp>
      <p:sp>
        <p:nvSpPr>
          <p:cNvPr id="6" name="TextBox 5">
            <a:extLst>
              <a:ext uri="{FF2B5EF4-FFF2-40B4-BE49-F238E27FC236}">
                <a16:creationId xmlns:a16="http://schemas.microsoft.com/office/drawing/2014/main" id="{18C4E052-2C99-C7D2-09B6-4D9260E4C574}"/>
              </a:ext>
            </a:extLst>
          </p:cNvPr>
          <p:cNvSpPr txBox="1"/>
          <p:nvPr/>
        </p:nvSpPr>
        <p:spPr>
          <a:xfrm>
            <a:off x="373780" y="470169"/>
            <a:ext cx="8373254" cy="707886"/>
          </a:xfrm>
          <a:prstGeom prst="rect">
            <a:avLst/>
          </a:prstGeom>
          <a:noFill/>
        </p:spPr>
        <p:txBody>
          <a:bodyPr wrap="none" rtlCol="1">
            <a:spAutoFit/>
          </a:bodyPr>
          <a:lstStyle/>
          <a:p>
            <a:r>
              <a:rPr lang="en-US" sz="4000" dirty="0"/>
              <a:t>A specific Family of Objective Functions</a:t>
            </a:r>
            <a:endParaRPr lang="he-IL" sz="4000" dirty="0"/>
          </a:p>
        </p:txBody>
      </p:sp>
      <p:pic>
        <p:nvPicPr>
          <p:cNvPr id="9" name="Picture 8">
            <a:extLst>
              <a:ext uri="{FF2B5EF4-FFF2-40B4-BE49-F238E27FC236}">
                <a16:creationId xmlns:a16="http://schemas.microsoft.com/office/drawing/2014/main" id="{1B9342B8-7D84-C216-2FD2-D66A931EBE57}"/>
              </a:ext>
            </a:extLst>
          </p:cNvPr>
          <p:cNvPicPr>
            <a:picLocks noChangeAspect="1"/>
          </p:cNvPicPr>
          <p:nvPr/>
        </p:nvPicPr>
        <p:blipFill>
          <a:blip r:embed="rId2"/>
          <a:stretch>
            <a:fillRect/>
          </a:stretch>
        </p:blipFill>
        <p:spPr>
          <a:xfrm>
            <a:off x="984977" y="3005733"/>
            <a:ext cx="9334500" cy="2857500"/>
          </a:xfrm>
          <a:prstGeom prst="rect">
            <a:avLst/>
          </a:prstGeom>
        </p:spPr>
      </p:pic>
      <p:pic>
        <p:nvPicPr>
          <p:cNvPr id="11" name="Picture 10">
            <a:extLst>
              <a:ext uri="{FF2B5EF4-FFF2-40B4-BE49-F238E27FC236}">
                <a16:creationId xmlns:a16="http://schemas.microsoft.com/office/drawing/2014/main" id="{A186B115-7ED6-0EDF-8623-BD30E395F9D4}"/>
              </a:ext>
            </a:extLst>
          </p:cNvPr>
          <p:cNvPicPr>
            <a:picLocks noChangeAspect="1"/>
          </p:cNvPicPr>
          <p:nvPr/>
        </p:nvPicPr>
        <p:blipFill>
          <a:blip r:embed="rId3"/>
          <a:stretch>
            <a:fillRect/>
          </a:stretch>
        </p:blipFill>
        <p:spPr>
          <a:xfrm>
            <a:off x="527957" y="1195787"/>
            <a:ext cx="10825843" cy="1077556"/>
          </a:xfrm>
          <a:prstGeom prst="rect">
            <a:avLst/>
          </a:prstGeom>
        </p:spPr>
      </p:pic>
      <p:sp>
        <p:nvSpPr>
          <p:cNvPr id="10" name="TextBox 9">
            <a:extLst>
              <a:ext uri="{FF2B5EF4-FFF2-40B4-BE49-F238E27FC236}">
                <a16:creationId xmlns:a16="http://schemas.microsoft.com/office/drawing/2014/main" id="{DE39B386-2B42-97A2-0D6D-265CD6F05824}"/>
              </a:ext>
            </a:extLst>
          </p:cNvPr>
          <p:cNvSpPr txBox="1"/>
          <p:nvPr/>
        </p:nvSpPr>
        <p:spPr>
          <a:xfrm rot="21195424">
            <a:off x="2847928" y="2806172"/>
            <a:ext cx="3679661" cy="369332"/>
          </a:xfrm>
          <a:prstGeom prst="rect">
            <a:avLst/>
          </a:prstGeom>
          <a:noFill/>
        </p:spPr>
        <p:txBody>
          <a:bodyPr wrap="square" rtlCol="0">
            <a:spAutoFit/>
          </a:bodyPr>
          <a:lstStyle/>
          <a:p>
            <a:r>
              <a:rPr lang="en-US" dirty="0">
                <a:solidFill>
                  <a:srgbClr val="FF0000"/>
                </a:solidFill>
              </a:rPr>
              <a:t>Not a function of measurements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4E88FD-140D-41E9-7C96-4C3928267269}"/>
                  </a:ext>
                </a:extLst>
              </p:cNvPr>
              <p:cNvSpPr txBox="1"/>
              <p:nvPr/>
            </p:nvSpPr>
            <p:spPr>
              <a:xfrm>
                <a:off x="3822410" y="5814121"/>
                <a:ext cx="4547180" cy="631327"/>
              </a:xfrm>
              <a:prstGeom prst="rect">
                <a:avLst/>
              </a:prstGeom>
              <a:noFill/>
            </p:spPr>
            <p:txBody>
              <a:bodyPr wrap="square" rtlCol="0">
                <a:spAutoFit/>
              </a:bodyPr>
              <a:lstStyle/>
              <a:p>
                <a:r>
                  <a:rPr lang="en-US" dirty="0">
                    <a:solidFill>
                      <a:srgbClr val="FF0000"/>
                    </a:solidFill>
                  </a:rPr>
                  <a:t>From term </a:t>
                </a:r>
                <a14:m>
                  <m:oMath xmlns:m="http://schemas.openxmlformats.org/officeDocument/2006/math">
                    <m:limLow>
                      <m:limLowPr>
                        <m:ctrlPr>
                          <a:rPr lang="en-US" b="0" i="1" smtClean="0">
                            <a:solidFill>
                              <a:srgbClr val="FF0000"/>
                            </a:solidFill>
                            <a:latin typeface="Cambria Math" panose="02040503050406030204" pitchFamily="18" charset="0"/>
                            <a:ea typeface="Cambria Math" panose="02040503050406030204" pitchFamily="18" charset="0"/>
                          </a:rPr>
                        </m:ctrlPr>
                      </m:limLowPr>
                      <m:e>
                        <m:r>
                          <a:rPr lang="en-US" i="1" smtClean="0">
                            <a:solidFill>
                              <a:srgbClr val="FF0000"/>
                            </a:solidFill>
                            <a:latin typeface="Cambria Math" panose="02040503050406030204" pitchFamily="18" charset="0"/>
                            <a:ea typeface="Cambria Math" panose="02040503050406030204" pitchFamily="18" charset="0"/>
                          </a:rPr>
                          <m:t>𝔼</m:t>
                        </m:r>
                      </m:e>
                      <m:lim>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𝑍</m:t>
                            </m:r>
                          </m:e>
                          <m:sub>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sub>
                        </m:sSub>
                      </m:lim>
                    </m:limLow>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r>
                                      <a:rPr lang="en-US" b="0" i="1" smtClean="0">
                                        <a:solidFill>
                                          <a:srgbClr val="FF0000"/>
                                        </a:solidFill>
                                        <a:latin typeface="Cambria Math" panose="02040503050406030204" pitchFamily="18" charset="0"/>
                                        <a:ea typeface="Cambria Math" panose="02040503050406030204" pitchFamily="18" charset="0"/>
                                      </a:rPr>
                                      <m:t>𝐸</m:t>
                                    </m:r>
                                  </m:e>
                                  <m:sub>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sub>
                                  <m:sup>
                                    <m:r>
                                      <a:rPr lang="en-US" b="0" i="1" smtClean="0">
                                        <a:solidFill>
                                          <a:srgbClr val="FF0000"/>
                                        </a:solidFill>
                                        <a:latin typeface="Cambria Math" panose="02040503050406030204" pitchFamily="18" charset="0"/>
                                        <a:ea typeface="Cambria Math" panose="02040503050406030204" pitchFamily="18" charset="0"/>
                                      </a:rPr>
                                      <m:t>𝐺</m:t>
                                    </m:r>
                                  </m:sup>
                                </m:sSubSup>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r>
                                      <a:rPr lang="en-US" b="0" i="1" smtClean="0">
                                        <a:solidFill>
                                          <a:srgbClr val="FF0000"/>
                                        </a:solidFill>
                                        <a:latin typeface="Cambria Math" panose="02040503050406030204" pitchFamily="18" charset="0"/>
                                        <a:ea typeface="Cambria Math" panose="02040503050406030204" pitchFamily="18" charset="0"/>
                                      </a:rPr>
                                      <m:t>𝑋</m:t>
                                    </m:r>
                                  </m:e>
                                  <m:sub>
                                    <m:r>
                                      <a:rPr lang="en-US" b="0"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sub>
                                  <m:sup>
                                    <m:r>
                                      <a:rPr lang="en-US" b="0" i="1" smtClean="0">
                                        <a:solidFill>
                                          <a:srgbClr val="FF0000"/>
                                        </a:solidFill>
                                        <a:latin typeface="Cambria Math" panose="02040503050406030204" pitchFamily="18" charset="0"/>
                                        <a:ea typeface="Cambria Math" panose="02040503050406030204" pitchFamily="18" charset="0"/>
                                      </a:rPr>
                                      <m:t>⋆</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𝑋</m:t>
                                    </m:r>
                                  </m:e>
                                  <m:sup>
                                    <m:r>
                                      <a:rPr lang="en-US" b="0" i="1" smtClean="0">
                                        <a:solidFill>
                                          <a:srgbClr val="FF0000"/>
                                        </a:solidFill>
                                        <a:latin typeface="Cambria Math" panose="02040503050406030204" pitchFamily="18" charset="0"/>
                                        <a:ea typeface="Cambria Math" panose="02040503050406030204" pitchFamily="18" charset="0"/>
                                      </a:rPr>
                                      <m:t>𝐺</m:t>
                                    </m:r>
                                  </m:sup>
                                </m:sSup>
                              </m:e>
                            </m:d>
                          </m:e>
                        </m:d>
                      </m:e>
                      <m:sub>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𝑀</m:t>
                            </m:r>
                          </m:e>
                          <m:sub>
                            <m:r>
                              <a:rPr lang="en-US" b="0" i="1" smtClean="0">
                                <a:solidFill>
                                  <a:srgbClr val="FF0000"/>
                                </a:solidFill>
                                <a:latin typeface="Cambria Math" panose="02040503050406030204" pitchFamily="18" charset="0"/>
                                <a:ea typeface="Cambria Math" panose="02040503050406030204" pitchFamily="18" charset="0"/>
                              </a:rPr>
                              <m:t>𝑥</m:t>
                            </m:r>
                          </m:sub>
                        </m:sSub>
                      </m:sub>
                      <m:sup>
                        <m:r>
                          <a:rPr lang="en-US" b="0" i="1" smtClean="0">
                            <a:solidFill>
                              <a:srgbClr val="FF0000"/>
                            </a:solidFill>
                            <a:latin typeface="Cambria Math" panose="02040503050406030204" pitchFamily="18" charset="0"/>
                            <a:ea typeface="Cambria Math" panose="02040503050406030204" pitchFamily="18" charset="0"/>
                          </a:rPr>
                          <m:t>2</m:t>
                        </m:r>
                      </m:sup>
                    </m:sSubSup>
                  </m:oMath>
                </a14:m>
                <a:endParaRPr lang="en-US" dirty="0">
                  <a:solidFill>
                    <a:srgbClr val="FF0000"/>
                  </a:solidFill>
                </a:endParaRPr>
              </a:p>
            </p:txBody>
          </p:sp>
        </mc:Choice>
        <mc:Fallback xmlns="">
          <p:sp>
            <p:nvSpPr>
              <p:cNvPr id="13" name="TextBox 12">
                <a:extLst>
                  <a:ext uri="{FF2B5EF4-FFF2-40B4-BE49-F238E27FC236}">
                    <a16:creationId xmlns:a16="http://schemas.microsoft.com/office/drawing/2014/main" id="{DB4E88FD-140D-41E9-7C96-4C3928267269}"/>
                  </a:ext>
                </a:extLst>
              </p:cNvPr>
              <p:cNvSpPr txBox="1">
                <a:spLocks noRot="1" noChangeAspect="1" noMove="1" noResize="1" noEditPoints="1" noAdjustHandles="1" noChangeArrowheads="1" noChangeShapeType="1" noTextEdit="1"/>
              </p:cNvSpPr>
              <p:nvPr/>
            </p:nvSpPr>
            <p:spPr>
              <a:xfrm>
                <a:off x="3822410" y="5814121"/>
                <a:ext cx="4547180" cy="631327"/>
              </a:xfrm>
              <a:prstGeom prst="rect">
                <a:avLst/>
              </a:prstGeom>
              <a:blipFill>
                <a:blip r:embed="rId4"/>
                <a:stretch>
                  <a:fillRect l="-107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7792870-9584-CD33-9A1F-F4CED34E1FB1}"/>
              </a:ext>
            </a:extLst>
          </p:cNvPr>
          <p:cNvGrpSpPr/>
          <p:nvPr/>
        </p:nvGrpSpPr>
        <p:grpSpPr>
          <a:xfrm>
            <a:off x="8142369" y="2364485"/>
            <a:ext cx="3679661" cy="934241"/>
            <a:chOff x="8142369" y="2364485"/>
            <a:chExt cx="3679661" cy="934241"/>
          </a:xfrm>
        </p:grpSpPr>
        <p:sp>
          <p:nvSpPr>
            <p:cNvPr id="3" name="TextBox 2">
              <a:extLst>
                <a:ext uri="{FF2B5EF4-FFF2-40B4-BE49-F238E27FC236}">
                  <a16:creationId xmlns:a16="http://schemas.microsoft.com/office/drawing/2014/main" id="{983DFA51-33E9-F46E-EBBF-AD90C6E85D69}"/>
                </a:ext>
              </a:extLst>
            </p:cNvPr>
            <p:cNvSpPr txBox="1"/>
            <p:nvPr/>
          </p:nvSpPr>
          <p:spPr>
            <a:xfrm rot="475140">
              <a:off x="8142369" y="2364485"/>
              <a:ext cx="3679661" cy="646331"/>
            </a:xfrm>
            <a:prstGeom prst="rect">
              <a:avLst/>
            </a:prstGeom>
            <a:noFill/>
          </p:spPr>
          <p:txBody>
            <a:bodyPr wrap="square" rtlCol="0">
              <a:spAutoFit/>
            </a:bodyPr>
            <a:lstStyle/>
            <a:p>
              <a:r>
                <a:rPr lang="en-US" dirty="0">
                  <a:solidFill>
                    <a:srgbClr val="FF0000"/>
                  </a:solidFill>
                </a:rPr>
                <a:t>Not a function measurements under 1 Newton-Gauss Iteration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B93CE2-DD80-0B9A-4F9F-780AA406A246}"/>
                    </a:ext>
                  </a:extLst>
                </p:cNvPr>
                <p:cNvSpPr txBox="1"/>
                <p:nvPr/>
              </p:nvSpPr>
              <p:spPr>
                <a:xfrm rot="506185">
                  <a:off x="8989763" y="2929394"/>
                  <a:ext cx="11412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001" b="0" i="1" smtClean="0">
                                <a:solidFill>
                                  <a:srgbClr val="FF0000"/>
                                </a:solidFill>
                                <a:latin typeface="Cambria Math" panose="02040503050406030204" pitchFamily="18" charset="0"/>
                              </a:rPr>
                            </m:ctrlPr>
                          </m:sSubPr>
                          <m:e>
                            <m:r>
                              <a:rPr lang="en-001" b="0" i="1" smtClean="0">
                                <a:solidFill>
                                  <a:srgbClr val="FF0000"/>
                                </a:solidFill>
                                <a:latin typeface="Cambria Math" panose="02040503050406030204" pitchFamily="18" charset="0"/>
                              </a:rPr>
                              <m:t>𝐼</m:t>
                            </m:r>
                          </m:e>
                          <m:sub>
                            <m:r>
                              <a:rPr lang="en-001" b="0" i="1" smtClean="0">
                                <a:solidFill>
                                  <a:srgbClr val="FF0000"/>
                                </a:solidFill>
                                <a:latin typeface="Cambria Math" panose="02040503050406030204" pitchFamily="18" charset="0"/>
                              </a:rPr>
                              <m:t>𝑘</m:t>
                            </m:r>
                          </m:sub>
                        </m:sSub>
                        <m:r>
                          <a:rPr lang="en-001" b="0" i="1" smtClean="0">
                            <a:solidFill>
                              <a:srgbClr val="FF0000"/>
                            </a:solidFill>
                            <a:latin typeface="Cambria Math" panose="02040503050406030204" pitchFamily="18" charset="0"/>
                          </a:rPr>
                          <m:t>=</m:t>
                        </m:r>
                        <m:sSup>
                          <m:sSupPr>
                            <m:ctrlPr>
                              <a:rPr lang="en-001" b="0" i="1" smtClean="0">
                                <a:solidFill>
                                  <a:srgbClr val="FF0000"/>
                                </a:solidFill>
                                <a:latin typeface="Cambria Math" panose="02040503050406030204" pitchFamily="18" charset="0"/>
                              </a:rPr>
                            </m:ctrlPr>
                          </m:sSupPr>
                          <m:e>
                            <m:r>
                              <a:rPr lang="en-001" b="0" i="1" smtClean="0">
                                <a:solidFill>
                                  <a:srgbClr val="FF0000"/>
                                </a:solidFill>
                                <a:latin typeface="Cambria Math" panose="02040503050406030204" pitchFamily="18" charset="0"/>
                              </a:rPr>
                              <m:t>𝐴</m:t>
                            </m:r>
                          </m:e>
                          <m:sup>
                            <m:r>
                              <a:rPr lang="en-001" b="0" i="1" smtClean="0">
                                <a:solidFill>
                                  <a:srgbClr val="FF0000"/>
                                </a:solidFill>
                                <a:latin typeface="Cambria Math" panose="02040503050406030204" pitchFamily="18" charset="0"/>
                              </a:rPr>
                              <m:t>𝑇</m:t>
                            </m:r>
                          </m:sup>
                        </m:sSup>
                        <m:r>
                          <a:rPr lang="en-001" b="0" i="1" smtClean="0">
                            <a:solidFill>
                              <a:srgbClr val="FF0000"/>
                            </a:solidFill>
                            <a:latin typeface="Cambria Math" panose="02040503050406030204" pitchFamily="18" charset="0"/>
                          </a:rPr>
                          <m:t>𝐴</m:t>
                        </m:r>
                      </m:oMath>
                    </m:oMathPara>
                  </a14:m>
                  <a:endParaRPr lang="en-US" dirty="0">
                    <a:solidFill>
                      <a:srgbClr val="FF0000"/>
                    </a:solidFill>
                  </a:endParaRPr>
                </a:p>
              </p:txBody>
            </p:sp>
          </mc:Choice>
          <mc:Fallback xmlns="">
            <p:sp>
              <p:nvSpPr>
                <p:cNvPr id="2" name="TextBox 1">
                  <a:extLst>
                    <a:ext uri="{FF2B5EF4-FFF2-40B4-BE49-F238E27FC236}">
                      <a16:creationId xmlns:a16="http://schemas.microsoft.com/office/drawing/2014/main" id="{ABB93CE2-DD80-0B9A-4F9F-780AA406A246}"/>
                    </a:ext>
                  </a:extLst>
                </p:cNvPr>
                <p:cNvSpPr txBox="1">
                  <a:spLocks noRot="1" noChangeAspect="1" noMove="1" noResize="1" noEditPoints="1" noAdjustHandles="1" noChangeArrowheads="1" noChangeShapeType="1" noTextEdit="1"/>
                </p:cNvSpPr>
                <p:nvPr/>
              </p:nvSpPr>
              <p:spPr>
                <a:xfrm rot="506185">
                  <a:off x="8989763" y="2929394"/>
                  <a:ext cx="1141210" cy="369332"/>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65500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60EC1-36E0-1702-FBB6-5433D82EEB62}"/>
              </a:ext>
            </a:extLst>
          </p:cNvPr>
          <p:cNvSpPr>
            <a:spLocks noGrp="1"/>
          </p:cNvSpPr>
          <p:nvPr>
            <p:ph type="sldNum" sz="quarter" idx="12"/>
          </p:nvPr>
        </p:nvSpPr>
        <p:spPr/>
        <p:txBody>
          <a:bodyPr/>
          <a:lstStyle/>
          <a:p>
            <a:fld id="{16DBD0CC-423F-4B58-AFF5-83B6DD233671}" type="slidenum">
              <a:rPr lang="en-IL" smtClean="0"/>
              <a:t>25</a:t>
            </a:fld>
            <a:endParaRPr lang="en-IL"/>
          </a:p>
        </p:txBody>
      </p:sp>
      <p:sp>
        <p:nvSpPr>
          <p:cNvPr id="6" name="TextBox 5">
            <a:extLst>
              <a:ext uri="{FF2B5EF4-FFF2-40B4-BE49-F238E27FC236}">
                <a16:creationId xmlns:a16="http://schemas.microsoft.com/office/drawing/2014/main" id="{18C4E052-2C99-C7D2-09B6-4D9260E4C574}"/>
              </a:ext>
            </a:extLst>
          </p:cNvPr>
          <p:cNvSpPr txBox="1"/>
          <p:nvPr/>
        </p:nvSpPr>
        <p:spPr>
          <a:xfrm>
            <a:off x="373780" y="470169"/>
            <a:ext cx="8373254" cy="707886"/>
          </a:xfrm>
          <a:prstGeom prst="rect">
            <a:avLst/>
          </a:prstGeom>
          <a:noFill/>
        </p:spPr>
        <p:txBody>
          <a:bodyPr wrap="none" rtlCol="1">
            <a:spAutoFit/>
          </a:bodyPr>
          <a:lstStyle/>
          <a:p>
            <a:r>
              <a:rPr lang="en-US" sz="4000" dirty="0"/>
              <a:t>A specific Family of Objective Functions</a:t>
            </a:r>
            <a:endParaRPr lang="he-IL" sz="4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4E88FD-140D-41E9-7C96-4C3928267269}"/>
                  </a:ext>
                </a:extLst>
              </p:cNvPr>
              <p:cNvSpPr txBox="1"/>
              <p:nvPr/>
            </p:nvSpPr>
            <p:spPr>
              <a:xfrm>
                <a:off x="684335" y="4419458"/>
                <a:ext cx="9340728" cy="1459310"/>
              </a:xfrm>
              <a:prstGeom prst="rect">
                <a:avLst/>
              </a:prstGeom>
              <a:noFill/>
            </p:spPr>
            <p:txBody>
              <a:bodyPr wrap="square" rtlCol="0">
                <a:spAutoFit/>
              </a:bodyPr>
              <a:lstStyle/>
              <a:p>
                <a:pPr marL="342900" indent="-342900">
                  <a:buFont typeface="Arial" panose="020B0604020202020204" pitchFamily="34" charset="0"/>
                  <a:buChar char="•"/>
                </a:pPr>
                <a:r>
                  <a:rPr lang="en-US" sz="2200" dirty="0"/>
                  <a:t>Falls if assuming maximum likelihood measurements (proof in appendix)</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Contains the matrix </a:t>
                </a:r>
                <a14:m>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𝐼</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highlight>
                              <a:srgbClr val="FFFF00"/>
                            </a:highlight>
                            <a:latin typeface="Cambria Math" panose="02040503050406030204" pitchFamily="18" charset="0"/>
                          </a:rPr>
                          <m:t>𝐿</m:t>
                        </m:r>
                      </m:sub>
                      <m:sup>
                        <m:r>
                          <a:rPr lang="en-US" sz="2200" b="0" i="1" smtClean="0">
                            <a:latin typeface="Cambria Math" panose="02040503050406030204" pitchFamily="18" charset="0"/>
                          </a:rPr>
                          <m:t>−</m:t>
                        </m:r>
                        <m:r>
                          <a:rPr lang="en-US" sz="2200" b="0" i="1" smtClean="0">
                            <a:latin typeface="Cambria Math" panose="02040503050406030204" pitchFamily="18" charset="0"/>
                          </a:rPr>
                          <m:t>1</m:t>
                        </m:r>
                      </m:sup>
                    </m:sSubSup>
                  </m:oMath>
                </a14:m>
                <a:r>
                  <a:rPr lang="en-US" sz="2200" dirty="0"/>
                  <a:t> which stems from EM with future measurements</a:t>
                </a:r>
              </a:p>
              <a:p>
                <a:pPr lvl="1"/>
                <a14:m>
                  <m:oMath xmlns:m="http://schemas.openxmlformats.org/officeDocument/2006/math">
                    <m:r>
                      <a:rPr lang="en-US" sz="2200" b="0" i="1" smtClean="0">
                        <a:latin typeface="Cambria Math" panose="02040503050406030204" pitchFamily="18" charset="0"/>
                      </a:rPr>
                      <m:t>→</m:t>
                    </m:r>
                  </m:oMath>
                </a14:m>
                <a:r>
                  <a:rPr lang="en-US" sz="2200" dirty="0"/>
                  <a:t> Rewards loop closures</a:t>
                </a:r>
              </a:p>
            </p:txBody>
          </p:sp>
        </mc:Choice>
        <mc:Fallback xmlns="">
          <p:sp>
            <p:nvSpPr>
              <p:cNvPr id="13" name="TextBox 12">
                <a:extLst>
                  <a:ext uri="{FF2B5EF4-FFF2-40B4-BE49-F238E27FC236}">
                    <a16:creationId xmlns:a16="http://schemas.microsoft.com/office/drawing/2014/main" id="{DB4E88FD-140D-41E9-7C96-4C3928267269}"/>
                  </a:ext>
                </a:extLst>
              </p:cNvPr>
              <p:cNvSpPr txBox="1">
                <a:spLocks noRot="1" noChangeAspect="1" noMove="1" noResize="1" noEditPoints="1" noAdjustHandles="1" noChangeArrowheads="1" noChangeShapeType="1" noTextEdit="1"/>
              </p:cNvSpPr>
              <p:nvPr/>
            </p:nvSpPr>
            <p:spPr>
              <a:xfrm>
                <a:off x="684335" y="4419458"/>
                <a:ext cx="9340728" cy="1459310"/>
              </a:xfrm>
              <a:prstGeom prst="rect">
                <a:avLst/>
              </a:prstGeom>
              <a:blipFill>
                <a:blip r:embed="rId2"/>
                <a:stretch>
                  <a:fillRect l="-718" t="-2929" b="-753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DBB5AAC0-A98A-D4C2-75C4-EE2F59F11BFA}"/>
              </a:ext>
            </a:extLst>
          </p:cNvPr>
          <p:cNvPicPr>
            <a:picLocks noChangeAspect="1"/>
          </p:cNvPicPr>
          <p:nvPr/>
        </p:nvPicPr>
        <p:blipFill>
          <a:blip r:embed="rId3"/>
          <a:stretch>
            <a:fillRect/>
          </a:stretch>
        </p:blipFill>
        <p:spPr>
          <a:xfrm>
            <a:off x="1285875" y="1841083"/>
            <a:ext cx="8924925" cy="1194917"/>
          </a:xfrm>
          <a:prstGeom prst="rect">
            <a:avLst/>
          </a:prstGeom>
        </p:spPr>
      </p:pic>
      <p:pic>
        <p:nvPicPr>
          <p:cNvPr id="16" name="Picture 15">
            <a:extLst>
              <a:ext uri="{FF2B5EF4-FFF2-40B4-BE49-F238E27FC236}">
                <a16:creationId xmlns:a16="http://schemas.microsoft.com/office/drawing/2014/main" id="{14F22AEB-7F01-1D57-747E-C719ADDEA219}"/>
              </a:ext>
            </a:extLst>
          </p:cNvPr>
          <p:cNvPicPr>
            <a:picLocks noChangeAspect="1"/>
          </p:cNvPicPr>
          <p:nvPr/>
        </p:nvPicPr>
        <p:blipFill>
          <a:blip r:embed="rId4"/>
          <a:stretch>
            <a:fillRect/>
          </a:stretch>
        </p:blipFill>
        <p:spPr>
          <a:xfrm>
            <a:off x="2043113" y="3328444"/>
            <a:ext cx="7148512" cy="741168"/>
          </a:xfrm>
          <a:prstGeom prst="rect">
            <a:avLst/>
          </a:prstGeom>
        </p:spPr>
      </p:pic>
    </p:spTree>
    <p:extLst>
      <p:ext uri="{BB962C8B-B14F-4D97-AF65-F5344CB8AC3E}">
        <p14:creationId xmlns:p14="http://schemas.microsoft.com/office/powerpoint/2010/main" val="4262700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40A84-CB4B-2621-A8EB-01C390602A1C}"/>
              </a:ext>
            </a:extLst>
          </p:cNvPr>
          <p:cNvSpPr>
            <a:spLocks noGrp="1"/>
          </p:cNvSpPr>
          <p:nvPr>
            <p:ph type="sldNum" sz="quarter" idx="12"/>
          </p:nvPr>
        </p:nvSpPr>
        <p:spPr/>
        <p:txBody>
          <a:bodyPr/>
          <a:lstStyle/>
          <a:p>
            <a:fld id="{16DBD0CC-423F-4B58-AFF5-83B6DD233671}" type="slidenum">
              <a:rPr lang="en-IL" smtClean="0"/>
              <a:t>26</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04EBC9-138A-13F6-CB13-B5C206193A3C}"/>
                  </a:ext>
                </a:extLst>
              </p:cNvPr>
              <p:cNvSpPr txBox="1"/>
              <p:nvPr/>
            </p:nvSpPr>
            <p:spPr>
              <a:xfrm>
                <a:off x="516655" y="341806"/>
                <a:ext cx="2923429"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𝑢</m:t>
                        </m:r>
                      </m:sub>
                    </m:sSub>
                  </m:oMath>
                </a14:m>
                <a:endParaRPr lang="he-IL" sz="4000" dirty="0"/>
              </a:p>
            </p:txBody>
          </p:sp>
        </mc:Choice>
        <mc:Fallback xmlns="">
          <p:sp>
            <p:nvSpPr>
              <p:cNvPr id="5" name="TextBox 4">
                <a:extLst>
                  <a:ext uri="{FF2B5EF4-FFF2-40B4-BE49-F238E27FC236}">
                    <a16:creationId xmlns:a16="http://schemas.microsoft.com/office/drawing/2014/main" id="{D204EBC9-138A-13F6-CB13-B5C206193A3C}"/>
                  </a:ext>
                </a:extLst>
              </p:cNvPr>
              <p:cNvSpPr txBox="1">
                <a:spLocks noRot="1" noChangeAspect="1" noMove="1" noResize="1" noEditPoints="1" noAdjustHandles="1" noChangeArrowheads="1" noChangeShapeType="1" noTextEdit="1"/>
              </p:cNvSpPr>
              <p:nvPr/>
            </p:nvSpPr>
            <p:spPr>
              <a:xfrm>
                <a:off x="516655" y="341806"/>
                <a:ext cx="2923429" cy="707886"/>
              </a:xfrm>
              <a:prstGeom prst="rect">
                <a:avLst/>
              </a:prstGeom>
              <a:blipFill>
                <a:blip r:embed="rId3"/>
                <a:stretch>
                  <a:fillRect l="-7516" t="-14655" b="-3706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E30A7B4-B9C6-2EAE-3519-DCA54ED58A01}"/>
              </a:ext>
            </a:extLst>
          </p:cNvPr>
          <p:cNvPicPr>
            <a:picLocks noChangeAspect="1"/>
          </p:cNvPicPr>
          <p:nvPr/>
        </p:nvPicPr>
        <p:blipFill>
          <a:blip r:embed="rId4"/>
          <a:stretch>
            <a:fillRect/>
          </a:stretch>
        </p:blipFill>
        <p:spPr>
          <a:xfrm>
            <a:off x="4152900" y="1324958"/>
            <a:ext cx="7696200" cy="348518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9632A0-E302-BC3A-0703-5C0F825544FA}"/>
                  </a:ext>
                </a:extLst>
              </p:cNvPr>
              <p:cNvSpPr txBox="1"/>
              <p:nvPr/>
            </p:nvSpPr>
            <p:spPr>
              <a:xfrm>
                <a:off x="609600" y="1619250"/>
                <a:ext cx="3543300" cy="1200329"/>
              </a:xfrm>
              <a:prstGeom prst="rect">
                <a:avLst/>
              </a:prstGeom>
              <a:noFill/>
            </p:spPr>
            <p:txBody>
              <a:bodyPr wrap="square" rtlCol="0">
                <a:spAutoFit/>
              </a:bodyPr>
              <a:lstStyle/>
              <a:p>
                <a:r>
                  <a:rPr lang="en-US" b="0" dirty="0"/>
                  <a:t>Larger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m:t>
                        </m:r>
                      </m:sub>
                    </m:sSub>
                  </m:oMath>
                </a14:m>
                <a:r>
                  <a:rPr lang="en-US" dirty="0"/>
                  <a:t> minimizes control efforts.</a:t>
                </a:r>
                <a:br>
                  <a:rPr lang="en-US" dirty="0"/>
                </a:br>
                <a:endParaRPr lang="en-US" dirty="0"/>
              </a:p>
              <a:p>
                <a:r>
                  <a:rPr lang="en-US" dirty="0"/>
                  <a:t>smaller control efforts</a:t>
                </a:r>
                <a:br>
                  <a:rPr lang="en-US" dirty="0"/>
                </a:br>
                <a14:m>
                  <m:oMath xmlns:m="http://schemas.openxmlformats.org/officeDocument/2006/math">
                    <m:r>
                      <a:rPr lang="en-US" b="0" i="1" smtClean="0">
                        <a:latin typeface="Cambria Math" panose="02040503050406030204" pitchFamily="18" charset="0"/>
                      </a:rPr>
                      <m:t>→</m:t>
                    </m:r>
                  </m:oMath>
                </a14:m>
                <a:r>
                  <a:rPr lang="en-US" dirty="0"/>
                  <a:t> less torque applied to turn</a:t>
                </a:r>
              </a:p>
            </p:txBody>
          </p:sp>
        </mc:Choice>
        <mc:Fallback xmlns="">
          <p:sp>
            <p:nvSpPr>
              <p:cNvPr id="2" name="TextBox 1">
                <a:extLst>
                  <a:ext uri="{FF2B5EF4-FFF2-40B4-BE49-F238E27FC236}">
                    <a16:creationId xmlns:a16="http://schemas.microsoft.com/office/drawing/2014/main" id="{1F9632A0-E302-BC3A-0703-5C0F825544FA}"/>
                  </a:ext>
                </a:extLst>
              </p:cNvPr>
              <p:cNvSpPr txBox="1">
                <a:spLocks noRot="1" noChangeAspect="1" noMove="1" noResize="1" noEditPoints="1" noAdjustHandles="1" noChangeArrowheads="1" noChangeShapeType="1" noTextEdit="1"/>
              </p:cNvSpPr>
              <p:nvPr/>
            </p:nvSpPr>
            <p:spPr>
              <a:xfrm>
                <a:off x="609600" y="1619250"/>
                <a:ext cx="3543300" cy="1200329"/>
              </a:xfrm>
              <a:prstGeom prst="rect">
                <a:avLst/>
              </a:prstGeom>
              <a:blipFill>
                <a:blip r:embed="rId5"/>
                <a:stretch>
                  <a:fillRect l="-1377" t="-3046" r="-1377" b="-7107"/>
                </a:stretch>
              </a:blipFill>
            </p:spPr>
            <p:txBody>
              <a:bodyPr/>
              <a:lstStyle/>
              <a:p>
                <a:r>
                  <a:rPr lang="en-US">
                    <a:noFill/>
                  </a:rPr>
                  <a:t> </a:t>
                </a:r>
              </a:p>
            </p:txBody>
          </p:sp>
        </mc:Fallback>
      </mc:AlternateContent>
    </p:spTree>
    <p:extLst>
      <p:ext uri="{BB962C8B-B14F-4D97-AF65-F5344CB8AC3E}">
        <p14:creationId xmlns:p14="http://schemas.microsoft.com/office/powerpoint/2010/main" val="1864701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40A84-CB4B-2621-A8EB-01C390602A1C}"/>
              </a:ext>
            </a:extLst>
          </p:cNvPr>
          <p:cNvSpPr>
            <a:spLocks noGrp="1"/>
          </p:cNvSpPr>
          <p:nvPr>
            <p:ph type="sldNum" sz="quarter" idx="12"/>
          </p:nvPr>
        </p:nvSpPr>
        <p:spPr/>
        <p:txBody>
          <a:bodyPr/>
          <a:lstStyle/>
          <a:p>
            <a:fld id="{16DBD0CC-423F-4B58-AFF5-83B6DD233671}" type="slidenum">
              <a:rPr lang="en-IL" smtClean="0"/>
              <a:t>27</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04EBC9-138A-13F6-CB13-B5C206193A3C}"/>
                  </a:ext>
                </a:extLst>
              </p:cNvPr>
              <p:cNvSpPr txBox="1"/>
              <p:nvPr/>
            </p:nvSpPr>
            <p:spPr>
              <a:xfrm>
                <a:off x="373780" y="470169"/>
                <a:ext cx="4575804"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𝑥</m:t>
                        </m:r>
                      </m:sub>
                    </m:sSub>
                  </m:oMath>
                </a14:m>
                <a:r>
                  <a:rPr lang="en-US" sz="4000" dirty="0"/>
                  <a:t> and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m:rPr>
                            <m:sty m:val="p"/>
                          </m:rPr>
                          <a:rPr lang="en-US" sz="4000" b="0" i="0" smtClean="0">
                            <a:latin typeface="Cambria Math" panose="02040503050406030204" pitchFamily="18" charset="0"/>
                          </a:rPr>
                          <m:t>Σ</m:t>
                        </m:r>
                      </m:sub>
                    </m:sSub>
                  </m:oMath>
                </a14:m>
                <a:endParaRPr lang="he-IL" sz="4000" dirty="0"/>
              </a:p>
            </p:txBody>
          </p:sp>
        </mc:Choice>
        <mc:Fallback xmlns="">
          <p:sp>
            <p:nvSpPr>
              <p:cNvPr id="5" name="TextBox 4">
                <a:extLst>
                  <a:ext uri="{FF2B5EF4-FFF2-40B4-BE49-F238E27FC236}">
                    <a16:creationId xmlns:a16="http://schemas.microsoft.com/office/drawing/2014/main" id="{D204EBC9-138A-13F6-CB13-B5C206193A3C}"/>
                  </a:ext>
                </a:extLst>
              </p:cNvPr>
              <p:cNvSpPr txBox="1">
                <a:spLocks noRot="1" noChangeAspect="1" noMove="1" noResize="1" noEditPoints="1" noAdjustHandles="1" noChangeArrowheads="1" noChangeShapeType="1" noTextEdit="1"/>
              </p:cNvSpPr>
              <p:nvPr/>
            </p:nvSpPr>
            <p:spPr>
              <a:xfrm>
                <a:off x="373780" y="470169"/>
                <a:ext cx="4575804" cy="707886"/>
              </a:xfrm>
              <a:prstGeom prst="rect">
                <a:avLst/>
              </a:prstGeom>
              <a:blipFill>
                <a:blip r:embed="rId2"/>
                <a:stretch>
                  <a:fillRect l="-4660" t="-14655" b="-3706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D23D55-915C-2880-F55C-96C5DB55AB93}"/>
              </a:ext>
            </a:extLst>
          </p:cNvPr>
          <p:cNvPicPr>
            <a:picLocks noChangeAspect="1"/>
          </p:cNvPicPr>
          <p:nvPr/>
        </p:nvPicPr>
        <p:blipFill>
          <a:blip r:embed="rId3"/>
          <a:stretch>
            <a:fillRect/>
          </a:stretch>
        </p:blipFill>
        <p:spPr>
          <a:xfrm>
            <a:off x="7625652" y="4182301"/>
            <a:ext cx="3505200" cy="1047750"/>
          </a:xfrm>
          <a:prstGeom prst="rect">
            <a:avLst/>
          </a:prstGeom>
        </p:spPr>
      </p:pic>
      <p:pic>
        <p:nvPicPr>
          <p:cNvPr id="8" name="Picture 7">
            <a:extLst>
              <a:ext uri="{FF2B5EF4-FFF2-40B4-BE49-F238E27FC236}">
                <a16:creationId xmlns:a16="http://schemas.microsoft.com/office/drawing/2014/main" id="{8A5FEDDC-4D35-33D1-15E6-223C05D9AC4B}"/>
              </a:ext>
            </a:extLst>
          </p:cNvPr>
          <p:cNvPicPr>
            <a:picLocks noChangeAspect="1"/>
          </p:cNvPicPr>
          <p:nvPr/>
        </p:nvPicPr>
        <p:blipFill>
          <a:blip r:embed="rId4"/>
          <a:stretch>
            <a:fillRect/>
          </a:stretch>
        </p:blipFill>
        <p:spPr>
          <a:xfrm>
            <a:off x="1055207" y="1246253"/>
            <a:ext cx="9334500" cy="2857500"/>
          </a:xfrm>
          <a:prstGeom prst="rect">
            <a:avLst/>
          </a:prstGeom>
        </p:spPr>
      </p:pic>
      <p:pic>
        <p:nvPicPr>
          <p:cNvPr id="6" name="Picture 5">
            <a:extLst>
              <a:ext uri="{FF2B5EF4-FFF2-40B4-BE49-F238E27FC236}">
                <a16:creationId xmlns:a16="http://schemas.microsoft.com/office/drawing/2014/main" id="{13B10D95-1337-9A27-A8DF-49515F29C94D}"/>
              </a:ext>
            </a:extLst>
          </p:cNvPr>
          <p:cNvPicPr>
            <a:picLocks noChangeAspect="1"/>
          </p:cNvPicPr>
          <p:nvPr/>
        </p:nvPicPr>
        <p:blipFill rotWithShape="1">
          <a:blip r:embed="rId5"/>
          <a:srcRect t="6859" b="-1"/>
          <a:stretch/>
        </p:blipFill>
        <p:spPr>
          <a:xfrm>
            <a:off x="1448736" y="4485200"/>
            <a:ext cx="3429000" cy="559908"/>
          </a:xfrm>
          <a:prstGeom prst="rect">
            <a:avLst/>
          </a:prstGeom>
        </p:spPr>
      </p:pic>
      <p:pic>
        <p:nvPicPr>
          <p:cNvPr id="11" name="Picture 10">
            <a:extLst>
              <a:ext uri="{FF2B5EF4-FFF2-40B4-BE49-F238E27FC236}">
                <a16:creationId xmlns:a16="http://schemas.microsoft.com/office/drawing/2014/main" id="{6F90364A-2266-D513-3593-789E1759C06D}"/>
              </a:ext>
            </a:extLst>
          </p:cNvPr>
          <p:cNvPicPr>
            <a:picLocks noChangeAspect="1"/>
          </p:cNvPicPr>
          <p:nvPr/>
        </p:nvPicPr>
        <p:blipFill>
          <a:blip r:embed="rId6"/>
          <a:stretch>
            <a:fillRect/>
          </a:stretch>
        </p:blipFill>
        <p:spPr>
          <a:xfrm>
            <a:off x="1646444" y="5611747"/>
            <a:ext cx="2324100" cy="476250"/>
          </a:xfrm>
          <a:prstGeom prst="rect">
            <a:avLst/>
          </a:prstGeom>
        </p:spPr>
      </p:pic>
      <p:pic>
        <p:nvPicPr>
          <p:cNvPr id="14" name="Picture 13">
            <a:extLst>
              <a:ext uri="{FF2B5EF4-FFF2-40B4-BE49-F238E27FC236}">
                <a16:creationId xmlns:a16="http://schemas.microsoft.com/office/drawing/2014/main" id="{2A2FF593-9CC6-F55C-0887-E7DC8872CF2C}"/>
              </a:ext>
            </a:extLst>
          </p:cNvPr>
          <p:cNvPicPr>
            <a:picLocks noChangeAspect="1"/>
          </p:cNvPicPr>
          <p:nvPr/>
        </p:nvPicPr>
        <p:blipFill>
          <a:blip r:embed="rId7"/>
          <a:stretch>
            <a:fillRect/>
          </a:stretch>
        </p:blipFill>
        <p:spPr>
          <a:xfrm>
            <a:off x="6960707" y="5536025"/>
            <a:ext cx="3429000" cy="514350"/>
          </a:xfrm>
          <a:prstGeom prst="rect">
            <a:avLst/>
          </a:prstGeom>
        </p:spPr>
      </p:pic>
      <p:cxnSp>
        <p:nvCxnSpPr>
          <p:cNvPr id="15" name="Straight Arrow Connector 14">
            <a:extLst>
              <a:ext uri="{FF2B5EF4-FFF2-40B4-BE49-F238E27FC236}">
                <a16:creationId xmlns:a16="http://schemas.microsoft.com/office/drawing/2014/main" id="{366D86F0-C05E-7191-501A-5B93B9F0E878}"/>
              </a:ext>
            </a:extLst>
          </p:cNvPr>
          <p:cNvCxnSpPr/>
          <p:nvPr/>
        </p:nvCxnSpPr>
        <p:spPr>
          <a:xfrm>
            <a:off x="5405952" y="4706176"/>
            <a:ext cx="169808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11DE7D-7D62-826A-760B-2F2DC3B7F61E}"/>
              </a:ext>
            </a:extLst>
          </p:cNvPr>
          <p:cNvSpPr txBox="1"/>
          <p:nvPr/>
        </p:nvSpPr>
        <p:spPr>
          <a:xfrm>
            <a:off x="3243004" y="5996083"/>
            <a:ext cx="1713418" cy="369332"/>
          </a:xfrm>
          <a:prstGeom prst="rect">
            <a:avLst/>
          </a:prstGeom>
          <a:noFill/>
        </p:spPr>
        <p:txBody>
          <a:bodyPr wrap="none" rtlCol="0">
            <a:spAutoFit/>
          </a:bodyPr>
          <a:lstStyle/>
          <a:p>
            <a:r>
              <a:rPr lang="en-US" dirty="0">
                <a:solidFill>
                  <a:srgbClr val="FF0000"/>
                </a:solidFill>
              </a:rPr>
              <a:t>Selection Matrix</a:t>
            </a:r>
          </a:p>
        </p:txBody>
      </p:sp>
      <p:sp>
        <p:nvSpPr>
          <p:cNvPr id="17" name="TextBox 16">
            <a:extLst>
              <a:ext uri="{FF2B5EF4-FFF2-40B4-BE49-F238E27FC236}">
                <a16:creationId xmlns:a16="http://schemas.microsoft.com/office/drawing/2014/main" id="{77DEC0C4-33A3-CF70-791C-CAAE70CB21D5}"/>
              </a:ext>
            </a:extLst>
          </p:cNvPr>
          <p:cNvSpPr txBox="1"/>
          <p:nvPr/>
        </p:nvSpPr>
        <p:spPr>
          <a:xfrm>
            <a:off x="9640382" y="5961278"/>
            <a:ext cx="1713418" cy="369332"/>
          </a:xfrm>
          <a:prstGeom prst="rect">
            <a:avLst/>
          </a:prstGeom>
          <a:noFill/>
        </p:spPr>
        <p:txBody>
          <a:bodyPr wrap="none" rtlCol="0">
            <a:spAutoFit/>
          </a:bodyPr>
          <a:lstStyle/>
          <a:p>
            <a:r>
              <a:rPr lang="en-US" dirty="0">
                <a:solidFill>
                  <a:srgbClr val="FF0000"/>
                </a:solidFill>
              </a:rPr>
              <a:t>Selection Matrix</a:t>
            </a:r>
          </a:p>
        </p:txBody>
      </p:sp>
    </p:spTree>
    <p:extLst>
      <p:ext uri="{BB962C8B-B14F-4D97-AF65-F5344CB8AC3E}">
        <p14:creationId xmlns:p14="http://schemas.microsoft.com/office/powerpoint/2010/main" val="42102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40A84-CB4B-2621-A8EB-01C390602A1C}"/>
              </a:ext>
            </a:extLst>
          </p:cNvPr>
          <p:cNvSpPr>
            <a:spLocks noGrp="1"/>
          </p:cNvSpPr>
          <p:nvPr>
            <p:ph type="sldNum" sz="quarter" idx="12"/>
          </p:nvPr>
        </p:nvSpPr>
        <p:spPr/>
        <p:txBody>
          <a:bodyPr/>
          <a:lstStyle/>
          <a:p>
            <a:fld id="{16DBD0CC-423F-4B58-AFF5-83B6DD233671}" type="slidenum">
              <a:rPr lang="en-IL" smtClean="0"/>
              <a:t>28</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04EBC9-138A-13F6-CB13-B5C206193A3C}"/>
                  </a:ext>
                </a:extLst>
              </p:cNvPr>
              <p:cNvSpPr txBox="1"/>
              <p:nvPr/>
            </p:nvSpPr>
            <p:spPr>
              <a:xfrm>
                <a:off x="373780" y="470169"/>
                <a:ext cx="4575804"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𝑥</m:t>
                        </m:r>
                      </m:sub>
                    </m:sSub>
                  </m:oMath>
                </a14:m>
                <a:r>
                  <a:rPr lang="en-US" sz="4000" dirty="0"/>
                  <a:t> and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m:rPr>
                            <m:sty m:val="p"/>
                          </m:rPr>
                          <a:rPr lang="en-US" sz="4000" b="0" i="0" smtClean="0">
                            <a:latin typeface="Cambria Math" panose="02040503050406030204" pitchFamily="18" charset="0"/>
                          </a:rPr>
                          <m:t>Σ</m:t>
                        </m:r>
                      </m:sub>
                    </m:sSub>
                  </m:oMath>
                </a14:m>
                <a:endParaRPr lang="he-IL" sz="4000" dirty="0"/>
              </a:p>
            </p:txBody>
          </p:sp>
        </mc:Choice>
        <mc:Fallback xmlns="">
          <p:sp>
            <p:nvSpPr>
              <p:cNvPr id="5" name="TextBox 4">
                <a:extLst>
                  <a:ext uri="{FF2B5EF4-FFF2-40B4-BE49-F238E27FC236}">
                    <a16:creationId xmlns:a16="http://schemas.microsoft.com/office/drawing/2014/main" id="{D204EBC9-138A-13F6-CB13-B5C206193A3C}"/>
                  </a:ext>
                </a:extLst>
              </p:cNvPr>
              <p:cNvSpPr txBox="1">
                <a:spLocks noRot="1" noChangeAspect="1" noMove="1" noResize="1" noEditPoints="1" noAdjustHandles="1" noChangeArrowheads="1" noChangeShapeType="1" noTextEdit="1"/>
              </p:cNvSpPr>
              <p:nvPr/>
            </p:nvSpPr>
            <p:spPr>
              <a:xfrm>
                <a:off x="373780" y="470169"/>
                <a:ext cx="4575804" cy="707886"/>
              </a:xfrm>
              <a:prstGeom prst="rect">
                <a:avLst/>
              </a:prstGeom>
              <a:blipFill>
                <a:blip r:embed="rId2"/>
                <a:stretch>
                  <a:fillRect l="-4660" t="-14655" b="-3706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369F4CB-DC5F-F1FA-9893-BAE59000E007}"/>
              </a:ext>
            </a:extLst>
          </p:cNvPr>
          <p:cNvPicPr>
            <a:picLocks noChangeAspect="1"/>
          </p:cNvPicPr>
          <p:nvPr/>
        </p:nvPicPr>
        <p:blipFill>
          <a:blip r:embed="rId3"/>
          <a:stretch>
            <a:fillRect/>
          </a:stretch>
        </p:blipFill>
        <p:spPr>
          <a:xfrm>
            <a:off x="523875" y="1802501"/>
            <a:ext cx="11144250" cy="1828800"/>
          </a:xfrm>
          <a:prstGeom prst="rect">
            <a:avLst/>
          </a:prstGeom>
        </p:spPr>
      </p:pic>
      <p:pic>
        <p:nvPicPr>
          <p:cNvPr id="7" name="Picture 6">
            <a:extLst>
              <a:ext uri="{FF2B5EF4-FFF2-40B4-BE49-F238E27FC236}">
                <a16:creationId xmlns:a16="http://schemas.microsoft.com/office/drawing/2014/main" id="{BDD23D55-915C-2880-F55C-96C5DB55AB93}"/>
              </a:ext>
            </a:extLst>
          </p:cNvPr>
          <p:cNvPicPr>
            <a:picLocks noChangeAspect="1"/>
          </p:cNvPicPr>
          <p:nvPr/>
        </p:nvPicPr>
        <p:blipFill>
          <a:blip r:embed="rId4"/>
          <a:stretch>
            <a:fillRect/>
          </a:stretch>
        </p:blipFill>
        <p:spPr>
          <a:xfrm>
            <a:off x="624001" y="4653823"/>
            <a:ext cx="3505200" cy="1047750"/>
          </a:xfrm>
          <a:prstGeom prst="rect">
            <a:avLst/>
          </a:prstGeom>
        </p:spPr>
      </p:pic>
      <p:pic>
        <p:nvPicPr>
          <p:cNvPr id="10" name="Picture 9">
            <a:extLst>
              <a:ext uri="{FF2B5EF4-FFF2-40B4-BE49-F238E27FC236}">
                <a16:creationId xmlns:a16="http://schemas.microsoft.com/office/drawing/2014/main" id="{00A1D67B-DA62-40DD-8042-1464D477921B}"/>
              </a:ext>
            </a:extLst>
          </p:cNvPr>
          <p:cNvPicPr>
            <a:picLocks noChangeAspect="1"/>
          </p:cNvPicPr>
          <p:nvPr/>
        </p:nvPicPr>
        <p:blipFill>
          <a:blip r:embed="rId5"/>
          <a:stretch>
            <a:fillRect/>
          </a:stretch>
        </p:blipFill>
        <p:spPr>
          <a:xfrm>
            <a:off x="6905738" y="4615723"/>
            <a:ext cx="4962525" cy="1085850"/>
          </a:xfrm>
          <a:prstGeom prst="rect">
            <a:avLst/>
          </a:prstGeom>
        </p:spPr>
      </p:pic>
      <p:cxnSp>
        <p:nvCxnSpPr>
          <p:cNvPr id="12" name="Straight Arrow Connector 11">
            <a:extLst>
              <a:ext uri="{FF2B5EF4-FFF2-40B4-BE49-F238E27FC236}">
                <a16:creationId xmlns:a16="http://schemas.microsoft.com/office/drawing/2014/main" id="{9135AF50-6173-0794-F577-A55E924BB135}"/>
              </a:ext>
            </a:extLst>
          </p:cNvPr>
          <p:cNvCxnSpPr>
            <a:cxnSpLocks/>
            <a:endCxn id="10" idx="1"/>
          </p:cNvCxnSpPr>
          <p:nvPr/>
        </p:nvCxnSpPr>
        <p:spPr>
          <a:xfrm>
            <a:off x="4307596" y="5158648"/>
            <a:ext cx="259814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5F569A-A4B7-C206-5576-AECF7A21613C}"/>
                  </a:ext>
                </a:extLst>
              </p:cNvPr>
              <p:cNvSpPr txBox="1"/>
              <p:nvPr/>
            </p:nvSpPr>
            <p:spPr>
              <a:xfrm>
                <a:off x="4371133" y="4702520"/>
                <a:ext cx="2534605" cy="369332"/>
              </a:xfrm>
              <a:prstGeom prst="rect">
                <a:avLst/>
              </a:prstGeom>
              <a:noFill/>
            </p:spPr>
            <p:txBody>
              <a:bodyPr wrap="none" rtlCol="0">
                <a:spAutoFit/>
              </a:bodyPr>
              <a:lstStyle/>
              <a:p>
                <a14:m>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𝛼</m:t>
                        </m:r>
                      </m:e>
                      <m:sub>
                        <m:r>
                          <a:rPr lang="en-US" b="0" i="1" dirty="0" smtClean="0">
                            <a:solidFill>
                              <a:srgbClr val="FF0000"/>
                            </a:solidFill>
                            <a:latin typeface="Cambria Math" panose="02040503050406030204" pitchFamily="18" charset="0"/>
                          </a:rPr>
                          <m:t>𝑘</m:t>
                        </m:r>
                      </m:sub>
                    </m:sSub>
                  </m:oMath>
                </a14:m>
                <a:r>
                  <a:rPr lang="en-US" dirty="0">
                    <a:solidFill>
                      <a:srgbClr val="FF0000"/>
                    </a:solidFill>
                  </a:rPr>
                  <a:t> can’t be bigger than 1</a:t>
                </a:r>
              </a:p>
            </p:txBody>
          </p:sp>
        </mc:Choice>
        <mc:Fallback xmlns="">
          <p:sp>
            <p:nvSpPr>
              <p:cNvPr id="9" name="TextBox 8">
                <a:extLst>
                  <a:ext uri="{FF2B5EF4-FFF2-40B4-BE49-F238E27FC236}">
                    <a16:creationId xmlns:a16="http://schemas.microsoft.com/office/drawing/2014/main" id="{6A5F569A-A4B7-C206-5576-AECF7A21613C}"/>
                  </a:ext>
                </a:extLst>
              </p:cNvPr>
              <p:cNvSpPr txBox="1">
                <a:spLocks noRot="1" noChangeAspect="1" noMove="1" noResize="1" noEditPoints="1" noAdjustHandles="1" noChangeArrowheads="1" noChangeShapeType="1" noTextEdit="1"/>
              </p:cNvSpPr>
              <p:nvPr/>
            </p:nvSpPr>
            <p:spPr>
              <a:xfrm>
                <a:off x="4371133" y="4702520"/>
                <a:ext cx="2534605" cy="369332"/>
              </a:xfrm>
              <a:prstGeom prst="rect">
                <a:avLst/>
              </a:prstGeom>
              <a:blipFill>
                <a:blip r:embed="rId6"/>
                <a:stretch>
                  <a:fillRect t="-8197" r="-1202" b="-24590"/>
                </a:stretch>
              </a:blipFill>
            </p:spPr>
            <p:txBody>
              <a:bodyPr/>
              <a:lstStyle/>
              <a:p>
                <a:r>
                  <a:rPr lang="en-US">
                    <a:noFill/>
                  </a:rPr>
                  <a:t> </a:t>
                </a:r>
              </a:p>
            </p:txBody>
          </p:sp>
        </mc:Fallback>
      </mc:AlternateContent>
    </p:spTree>
    <p:extLst>
      <p:ext uri="{BB962C8B-B14F-4D97-AF65-F5344CB8AC3E}">
        <p14:creationId xmlns:p14="http://schemas.microsoft.com/office/powerpoint/2010/main" val="3463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7C52E-0C2A-2FF2-E2FE-0134B3F3D9C8}"/>
              </a:ext>
            </a:extLst>
          </p:cNvPr>
          <p:cNvSpPr>
            <a:spLocks noGrp="1"/>
          </p:cNvSpPr>
          <p:nvPr>
            <p:ph type="sldNum" sz="quarter" idx="12"/>
          </p:nvPr>
        </p:nvSpPr>
        <p:spPr/>
        <p:txBody>
          <a:bodyPr/>
          <a:lstStyle/>
          <a:p>
            <a:fld id="{16DBD0CC-423F-4B58-AFF5-83B6DD233671}" type="slidenum">
              <a:rPr lang="en-IL" smtClean="0"/>
              <a:t>29</a:t>
            </a:fld>
            <a:endParaRPr lang="en-IL"/>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5ADE91-366B-5CCB-6D95-76A57FC2AC0D}"/>
                  </a:ext>
                </a:extLst>
              </p:cNvPr>
              <p:cNvSpPr txBox="1"/>
              <p:nvPr/>
            </p:nvSpPr>
            <p:spPr>
              <a:xfrm>
                <a:off x="6614627" y="1381526"/>
                <a:ext cx="3523152" cy="430887"/>
              </a:xfrm>
              <a:prstGeom prst="rect">
                <a:avLst/>
              </a:prstGeom>
              <a:noFill/>
            </p:spPr>
            <p:txBody>
              <a:bodyPr wrap="square" rtlCol="0">
                <a:spAutoFit/>
              </a:bodyPr>
              <a:lstStyle/>
              <a:p>
                <a:r>
                  <a:rPr lang="en-US" sz="2200" dirty="0"/>
                  <a:t>Proposed method for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𝛼</m:t>
                        </m:r>
                      </m:e>
                      <m:sub>
                        <m:r>
                          <a:rPr lang="en-US" sz="2200">
                            <a:latin typeface="Cambria Math" panose="02040503050406030204" pitchFamily="18" charset="0"/>
                          </a:rPr>
                          <m:t>𝑘</m:t>
                        </m:r>
                      </m:sub>
                    </m:sSub>
                  </m:oMath>
                </a14:m>
                <a:endParaRPr lang="en-US" sz="2200" dirty="0"/>
              </a:p>
            </p:txBody>
          </p:sp>
        </mc:Choice>
        <mc:Fallback xmlns="">
          <p:sp>
            <p:nvSpPr>
              <p:cNvPr id="7" name="TextBox 6">
                <a:extLst>
                  <a:ext uri="{FF2B5EF4-FFF2-40B4-BE49-F238E27FC236}">
                    <a16:creationId xmlns:a16="http://schemas.microsoft.com/office/drawing/2014/main" id="{155ADE91-366B-5CCB-6D95-76A57FC2AC0D}"/>
                  </a:ext>
                </a:extLst>
              </p:cNvPr>
              <p:cNvSpPr txBox="1">
                <a:spLocks noRot="1" noChangeAspect="1" noMove="1" noResize="1" noEditPoints="1" noAdjustHandles="1" noChangeArrowheads="1" noChangeShapeType="1" noTextEdit="1"/>
              </p:cNvSpPr>
              <p:nvPr/>
            </p:nvSpPr>
            <p:spPr>
              <a:xfrm>
                <a:off x="6614627" y="1381526"/>
                <a:ext cx="3523152" cy="430887"/>
              </a:xfrm>
              <a:prstGeom prst="rect">
                <a:avLst/>
              </a:prstGeom>
              <a:blipFill>
                <a:blip r:embed="rId2"/>
                <a:stretch>
                  <a:fillRect l="-2249" t="-1000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BD9322-84FA-4862-A213-186B3D0DF67A}"/>
                  </a:ext>
                </a:extLst>
              </p:cNvPr>
              <p:cNvSpPr txBox="1"/>
              <p:nvPr/>
            </p:nvSpPr>
            <p:spPr>
              <a:xfrm>
                <a:off x="373780" y="470169"/>
                <a:ext cx="4575804" cy="707886"/>
              </a:xfrm>
              <a:prstGeom prst="rect">
                <a:avLst/>
              </a:prstGeom>
              <a:noFill/>
            </p:spPr>
            <p:txBody>
              <a:bodyPr wrap="none" rtlCol="1">
                <a:spAutoFit/>
              </a:bodyPr>
              <a:lstStyle/>
              <a:p>
                <a:r>
                  <a:rPr lang="en-US" sz="4000" dirty="0"/>
                  <a:t>Choice of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a:rPr lang="en-US" sz="4000" b="0" i="1" smtClean="0">
                            <a:latin typeface="Cambria Math" panose="02040503050406030204" pitchFamily="18" charset="0"/>
                          </a:rPr>
                          <m:t>𝑥</m:t>
                        </m:r>
                      </m:sub>
                    </m:sSub>
                  </m:oMath>
                </a14:m>
                <a:r>
                  <a:rPr lang="en-US" sz="4000" dirty="0"/>
                  <a:t> and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𝑀</m:t>
                        </m:r>
                      </m:e>
                      <m:sub>
                        <m:r>
                          <m:rPr>
                            <m:sty m:val="p"/>
                          </m:rPr>
                          <a:rPr lang="en-US" sz="4000" b="0" i="0" smtClean="0">
                            <a:latin typeface="Cambria Math" panose="02040503050406030204" pitchFamily="18" charset="0"/>
                          </a:rPr>
                          <m:t>Σ</m:t>
                        </m:r>
                      </m:sub>
                    </m:sSub>
                  </m:oMath>
                </a14:m>
                <a:endParaRPr lang="he-IL" sz="4000" dirty="0"/>
              </a:p>
            </p:txBody>
          </p:sp>
        </mc:Choice>
        <mc:Fallback xmlns="">
          <p:sp>
            <p:nvSpPr>
              <p:cNvPr id="5" name="TextBox 4">
                <a:extLst>
                  <a:ext uri="{FF2B5EF4-FFF2-40B4-BE49-F238E27FC236}">
                    <a16:creationId xmlns:a16="http://schemas.microsoft.com/office/drawing/2014/main" id="{CDBD9322-84FA-4862-A213-186B3D0DF67A}"/>
                  </a:ext>
                </a:extLst>
              </p:cNvPr>
              <p:cNvSpPr txBox="1">
                <a:spLocks noRot="1" noChangeAspect="1" noMove="1" noResize="1" noEditPoints="1" noAdjustHandles="1" noChangeArrowheads="1" noChangeShapeType="1" noTextEdit="1"/>
              </p:cNvSpPr>
              <p:nvPr/>
            </p:nvSpPr>
            <p:spPr>
              <a:xfrm>
                <a:off x="373780" y="470169"/>
                <a:ext cx="4575804" cy="707886"/>
              </a:xfrm>
              <a:prstGeom prst="rect">
                <a:avLst/>
              </a:prstGeom>
              <a:blipFill>
                <a:blip r:embed="rId3"/>
                <a:stretch>
                  <a:fillRect l="-4660" t="-14655" b="-3706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45CD216-7DA0-D800-5286-424F28B68E1F}"/>
              </a:ext>
            </a:extLst>
          </p:cNvPr>
          <p:cNvPicPr>
            <a:picLocks noChangeAspect="1"/>
          </p:cNvPicPr>
          <p:nvPr/>
        </p:nvPicPr>
        <p:blipFill>
          <a:blip r:embed="rId4"/>
          <a:stretch>
            <a:fillRect/>
          </a:stretch>
        </p:blipFill>
        <p:spPr>
          <a:xfrm>
            <a:off x="2142336" y="1812811"/>
            <a:ext cx="2743200" cy="4945059"/>
          </a:xfrm>
          <a:prstGeom prst="rect">
            <a:avLst/>
          </a:prstGeom>
        </p:spPr>
      </p:pic>
      <p:pic>
        <p:nvPicPr>
          <p:cNvPr id="9" name="Picture 8">
            <a:extLst>
              <a:ext uri="{FF2B5EF4-FFF2-40B4-BE49-F238E27FC236}">
                <a16:creationId xmlns:a16="http://schemas.microsoft.com/office/drawing/2014/main" id="{D51FF592-E759-ADB3-41F9-AAB28070BDEE}"/>
              </a:ext>
            </a:extLst>
          </p:cNvPr>
          <p:cNvPicPr>
            <a:picLocks noChangeAspect="1"/>
          </p:cNvPicPr>
          <p:nvPr/>
        </p:nvPicPr>
        <p:blipFill>
          <a:blip r:embed="rId5"/>
          <a:stretch>
            <a:fillRect/>
          </a:stretch>
        </p:blipFill>
        <p:spPr>
          <a:xfrm>
            <a:off x="6614627" y="1812811"/>
            <a:ext cx="2650559" cy="485824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385822-2A9D-40AF-43F8-9449A376896B}"/>
                  </a:ext>
                </a:extLst>
              </p:cNvPr>
              <p:cNvSpPr txBox="1"/>
              <p:nvPr/>
            </p:nvSpPr>
            <p:spPr>
              <a:xfrm>
                <a:off x="1905918" y="1350748"/>
                <a:ext cx="3830671" cy="430887"/>
              </a:xfrm>
              <a:prstGeom prst="rect">
                <a:avLst/>
              </a:prstGeom>
              <a:noFill/>
            </p:spPr>
            <p:txBody>
              <a:bodyPr wrap="square">
                <a:spAutoFit/>
              </a:bodyPr>
              <a:lstStyle/>
              <a:p>
                <a:r>
                  <a:rPr lang="en-US" sz="2200" dirty="0"/>
                  <a:t>Naïve approach to choose</a:t>
                </a:r>
                <a14:m>
                  <m:oMath xmlns:m="http://schemas.openxmlformats.org/officeDocument/2006/math">
                    <m:r>
                      <a:rPr lang="en-US" sz="2200" b="0" i="0"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𝛼</m:t>
                        </m:r>
                      </m:e>
                      <m:sub>
                        <m:r>
                          <a:rPr lang="en-US" sz="2200" b="0" i="1" smtClean="0">
                            <a:latin typeface="Cambria Math" panose="02040503050406030204" pitchFamily="18" charset="0"/>
                          </a:rPr>
                          <m:t>𝑘</m:t>
                        </m:r>
                      </m:sub>
                    </m:sSub>
                  </m:oMath>
                </a14:m>
                <a:endParaRPr lang="en-US" sz="2200" dirty="0"/>
              </a:p>
            </p:txBody>
          </p:sp>
        </mc:Choice>
        <mc:Fallback xmlns="">
          <p:sp>
            <p:nvSpPr>
              <p:cNvPr id="11" name="TextBox 10">
                <a:extLst>
                  <a:ext uri="{FF2B5EF4-FFF2-40B4-BE49-F238E27FC236}">
                    <a16:creationId xmlns:a16="http://schemas.microsoft.com/office/drawing/2014/main" id="{59385822-2A9D-40AF-43F8-9449A376896B}"/>
                  </a:ext>
                </a:extLst>
              </p:cNvPr>
              <p:cNvSpPr txBox="1">
                <a:spLocks noRot="1" noChangeAspect="1" noMove="1" noResize="1" noEditPoints="1" noAdjustHandles="1" noChangeArrowheads="1" noChangeShapeType="1" noTextEdit="1"/>
              </p:cNvSpPr>
              <p:nvPr/>
            </p:nvSpPr>
            <p:spPr>
              <a:xfrm>
                <a:off x="1905918" y="1350748"/>
                <a:ext cx="3830671" cy="430887"/>
              </a:xfrm>
              <a:prstGeom prst="rect">
                <a:avLst/>
              </a:prstGeom>
              <a:blipFill>
                <a:blip r:embed="rId6"/>
                <a:stretch>
                  <a:fillRect l="-2070" t="-10000" b="-28571"/>
                </a:stretch>
              </a:blipFill>
            </p:spPr>
            <p:txBody>
              <a:bodyPr/>
              <a:lstStyle/>
              <a:p>
                <a:r>
                  <a:rPr lang="en-US">
                    <a:noFill/>
                  </a:rPr>
                  <a:t> </a:t>
                </a:r>
              </a:p>
            </p:txBody>
          </p:sp>
        </mc:Fallback>
      </mc:AlternateContent>
    </p:spTree>
    <p:extLst>
      <p:ext uri="{BB962C8B-B14F-4D97-AF65-F5344CB8AC3E}">
        <p14:creationId xmlns:p14="http://schemas.microsoft.com/office/powerpoint/2010/main" val="4048362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94FFBE-27B6-4E9E-A95F-40B83CEEA61D}"/>
              </a:ext>
            </a:extLst>
          </p:cNvPr>
          <p:cNvSpPr>
            <a:spLocks noGrp="1"/>
          </p:cNvSpPr>
          <p:nvPr>
            <p:ph type="sldNum" sz="quarter" idx="12"/>
          </p:nvPr>
        </p:nvSpPr>
        <p:spPr/>
        <p:txBody>
          <a:bodyPr/>
          <a:lstStyle/>
          <a:p>
            <a:fld id="{16DBD0CC-423F-4B58-AFF5-83B6DD233671}" type="slidenum">
              <a:rPr lang="en-IL" smtClean="0"/>
              <a:t>3</a:t>
            </a:fld>
            <a:endParaRPr lang="en-IL"/>
          </a:p>
        </p:txBody>
      </p:sp>
      <p:sp>
        <p:nvSpPr>
          <p:cNvPr id="7" name="TextBox 6">
            <a:extLst>
              <a:ext uri="{FF2B5EF4-FFF2-40B4-BE49-F238E27FC236}">
                <a16:creationId xmlns:a16="http://schemas.microsoft.com/office/drawing/2014/main" id="{FC5673F3-943C-896C-6CE7-7E504ADCF20D}"/>
              </a:ext>
            </a:extLst>
          </p:cNvPr>
          <p:cNvSpPr txBox="1"/>
          <p:nvPr/>
        </p:nvSpPr>
        <p:spPr>
          <a:xfrm>
            <a:off x="286720" y="181957"/>
            <a:ext cx="6433569" cy="3046988"/>
          </a:xfrm>
          <a:prstGeom prst="rect">
            <a:avLst/>
          </a:prstGeom>
          <a:noFill/>
        </p:spPr>
        <p:txBody>
          <a:bodyPr wrap="square" rtlCol="1">
            <a:spAutoFit/>
          </a:bodyPr>
          <a:lstStyle/>
          <a:p>
            <a:r>
              <a:rPr lang="en-US" sz="2400" u="sng" dirty="0"/>
              <a:t>Problem Statement</a:t>
            </a:r>
          </a:p>
          <a:p>
            <a:r>
              <a:rPr lang="en-US" sz="2400" dirty="0"/>
              <a:t>Formulate a general strategy to accomplish common tasks in robotics in the following setting:</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No prior knowledge</a:t>
            </a:r>
          </a:p>
          <a:p>
            <a:pPr marL="457200" indent="-457200">
              <a:buFont typeface="Arial" panose="020B0604020202020204" pitchFamily="34" charset="0"/>
              <a:buChar char="•"/>
            </a:pPr>
            <a:r>
              <a:rPr lang="en-US" sz="2400" dirty="0"/>
              <a:t>Continuous Domain (as opposed to discrete)</a:t>
            </a:r>
          </a:p>
          <a:p>
            <a:pPr marL="457200" indent="-457200">
              <a:buFont typeface="Arial" panose="020B0604020202020204" pitchFamily="34" charset="0"/>
              <a:buChar char="•"/>
            </a:pPr>
            <a:r>
              <a:rPr lang="en-US" sz="2400" strike="sngStrike" dirty="0"/>
              <a:t>Maximum Likelihood Observations</a:t>
            </a:r>
          </a:p>
          <a:p>
            <a:endParaRPr lang="en-US" sz="2400" dirty="0"/>
          </a:p>
        </p:txBody>
      </p:sp>
      <p:pic>
        <p:nvPicPr>
          <p:cNvPr id="15" name="Picture 14" descr="A picture containing chart&#10;&#10;Description automatically generated">
            <a:extLst>
              <a:ext uri="{FF2B5EF4-FFF2-40B4-BE49-F238E27FC236}">
                <a16:creationId xmlns:a16="http://schemas.microsoft.com/office/drawing/2014/main" id="{2A08B1C3-8A60-FA6C-15E1-6CD82F8A5C06}"/>
              </a:ext>
            </a:extLst>
          </p:cNvPr>
          <p:cNvPicPr>
            <a:picLocks noChangeAspect="1"/>
          </p:cNvPicPr>
          <p:nvPr/>
        </p:nvPicPr>
        <p:blipFill rotWithShape="1">
          <a:blip r:embed="rId3">
            <a:extLst>
              <a:ext uri="{28A0092B-C50C-407E-A947-70E740481C1C}">
                <a14:useLocalDpi xmlns:a14="http://schemas.microsoft.com/office/drawing/2010/main" val="0"/>
              </a:ext>
            </a:extLst>
          </a:blip>
          <a:srcRect l="1" r="3773" b="5916"/>
          <a:stretch/>
        </p:blipFill>
        <p:spPr>
          <a:xfrm>
            <a:off x="1556839" y="4473585"/>
            <a:ext cx="3694253" cy="1668234"/>
          </a:xfrm>
          <a:prstGeom prst="rect">
            <a:avLst/>
          </a:prstGeom>
        </p:spPr>
      </p:pic>
      <p:grpSp>
        <p:nvGrpSpPr>
          <p:cNvPr id="23" name="Group 22">
            <a:extLst>
              <a:ext uri="{FF2B5EF4-FFF2-40B4-BE49-F238E27FC236}">
                <a16:creationId xmlns:a16="http://schemas.microsoft.com/office/drawing/2014/main" id="{9A359627-2E7E-D3A0-E86B-B71A277B6E58}"/>
              </a:ext>
            </a:extLst>
          </p:cNvPr>
          <p:cNvGrpSpPr/>
          <p:nvPr/>
        </p:nvGrpSpPr>
        <p:grpSpPr>
          <a:xfrm>
            <a:off x="7820940" y="1033100"/>
            <a:ext cx="2929767" cy="2395900"/>
            <a:chOff x="7072314" y="529351"/>
            <a:chExt cx="2133600" cy="1744812"/>
          </a:xfrm>
        </p:grpSpPr>
        <p:pic>
          <p:nvPicPr>
            <p:cNvPr id="17" name="Picture 16">
              <a:extLst>
                <a:ext uri="{FF2B5EF4-FFF2-40B4-BE49-F238E27FC236}">
                  <a16:creationId xmlns:a16="http://schemas.microsoft.com/office/drawing/2014/main" id="{1217B0FE-6944-3394-4959-CB171806D461}"/>
                </a:ext>
              </a:extLst>
            </p:cNvPr>
            <p:cNvPicPr>
              <a:picLocks noChangeAspect="1"/>
            </p:cNvPicPr>
            <p:nvPr/>
          </p:nvPicPr>
          <p:blipFill rotWithShape="1">
            <a:blip r:embed="rId4"/>
            <a:srcRect l="5033" t="14530" r="4690" b="5975"/>
            <a:stretch/>
          </p:blipFill>
          <p:spPr>
            <a:xfrm>
              <a:off x="7072314" y="605928"/>
              <a:ext cx="2133600" cy="1668235"/>
            </a:xfrm>
            <a:prstGeom prst="rect">
              <a:avLst/>
            </a:prstGeom>
          </p:spPr>
        </p:pic>
        <p:sp>
          <p:nvSpPr>
            <p:cNvPr id="22" name="Multiplication Sign 21">
              <a:extLst>
                <a:ext uri="{FF2B5EF4-FFF2-40B4-BE49-F238E27FC236}">
                  <a16:creationId xmlns:a16="http://schemas.microsoft.com/office/drawing/2014/main" id="{2B1C59B4-01FB-FB28-220D-8295C1B90FDF}"/>
                </a:ext>
              </a:extLst>
            </p:cNvPr>
            <p:cNvSpPr/>
            <p:nvPr/>
          </p:nvSpPr>
          <p:spPr>
            <a:xfrm>
              <a:off x="8529637" y="529351"/>
              <a:ext cx="161925" cy="16192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5F40F29A-4217-0EFF-1FCE-FF7AA3F64FFD}"/>
              </a:ext>
            </a:extLst>
          </p:cNvPr>
          <p:cNvSpPr txBox="1"/>
          <p:nvPr/>
        </p:nvSpPr>
        <p:spPr>
          <a:xfrm>
            <a:off x="8514169" y="573372"/>
            <a:ext cx="1891993" cy="461665"/>
          </a:xfrm>
          <a:prstGeom prst="rect">
            <a:avLst/>
          </a:prstGeom>
          <a:noFill/>
        </p:spPr>
        <p:txBody>
          <a:bodyPr wrap="none" rtlCol="0">
            <a:spAutoFit/>
          </a:bodyPr>
          <a:lstStyle/>
          <a:p>
            <a:r>
              <a:rPr lang="en-US" sz="2400" dirty="0"/>
              <a:t>Path Planning</a:t>
            </a:r>
          </a:p>
        </p:txBody>
      </p:sp>
      <p:sp>
        <p:nvSpPr>
          <p:cNvPr id="27" name="TextBox 26">
            <a:extLst>
              <a:ext uri="{FF2B5EF4-FFF2-40B4-BE49-F238E27FC236}">
                <a16:creationId xmlns:a16="http://schemas.microsoft.com/office/drawing/2014/main" id="{AE97C49B-839C-37C7-F1FD-E50FA2E0A088}"/>
              </a:ext>
            </a:extLst>
          </p:cNvPr>
          <p:cNvSpPr txBox="1"/>
          <p:nvPr/>
        </p:nvSpPr>
        <p:spPr>
          <a:xfrm>
            <a:off x="2371823" y="4011920"/>
            <a:ext cx="2064283" cy="461665"/>
          </a:xfrm>
          <a:prstGeom prst="rect">
            <a:avLst/>
          </a:prstGeom>
          <a:noFill/>
        </p:spPr>
        <p:txBody>
          <a:bodyPr wrap="none" rtlCol="0">
            <a:spAutoFit/>
          </a:bodyPr>
          <a:lstStyle/>
          <a:p>
            <a:r>
              <a:rPr lang="en-US" sz="2400" dirty="0"/>
              <a:t>Next Best View</a:t>
            </a:r>
          </a:p>
        </p:txBody>
      </p:sp>
      <p:pic>
        <p:nvPicPr>
          <p:cNvPr id="33" name="Picture 32" descr="Chart&#10;&#10;Description automatically generated with medium confidence">
            <a:extLst>
              <a:ext uri="{FF2B5EF4-FFF2-40B4-BE49-F238E27FC236}">
                <a16:creationId xmlns:a16="http://schemas.microsoft.com/office/drawing/2014/main" id="{CB116F52-84E4-EEF3-0D3C-D930211AE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614" y="4248163"/>
            <a:ext cx="2902189" cy="2290749"/>
          </a:xfrm>
          <a:prstGeom prst="rect">
            <a:avLst/>
          </a:prstGeom>
        </p:spPr>
      </p:pic>
      <p:sp>
        <p:nvSpPr>
          <p:cNvPr id="34" name="TextBox 33">
            <a:extLst>
              <a:ext uri="{FF2B5EF4-FFF2-40B4-BE49-F238E27FC236}">
                <a16:creationId xmlns:a16="http://schemas.microsoft.com/office/drawing/2014/main" id="{3F0619E9-85D1-6BC4-9E71-95B5212CF49F}"/>
              </a:ext>
            </a:extLst>
          </p:cNvPr>
          <p:cNvSpPr txBox="1"/>
          <p:nvPr/>
        </p:nvSpPr>
        <p:spPr>
          <a:xfrm>
            <a:off x="7309020" y="3731554"/>
            <a:ext cx="1605376" cy="461665"/>
          </a:xfrm>
          <a:prstGeom prst="rect">
            <a:avLst/>
          </a:prstGeom>
          <a:noFill/>
        </p:spPr>
        <p:txBody>
          <a:bodyPr wrap="none" rtlCol="0">
            <a:spAutoFit/>
          </a:bodyPr>
          <a:lstStyle/>
          <a:p>
            <a:r>
              <a:rPr lang="en-US" sz="2400" dirty="0"/>
              <a:t>Exploration</a:t>
            </a:r>
          </a:p>
        </p:txBody>
      </p:sp>
    </p:spTree>
    <p:extLst>
      <p:ext uri="{BB962C8B-B14F-4D97-AF65-F5344CB8AC3E}">
        <p14:creationId xmlns:p14="http://schemas.microsoft.com/office/powerpoint/2010/main" val="2463786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00E74F-D227-E68F-4DB3-F85FAEC64C23}"/>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5" name="TextBox 4">
            <a:extLst>
              <a:ext uri="{FF2B5EF4-FFF2-40B4-BE49-F238E27FC236}">
                <a16:creationId xmlns:a16="http://schemas.microsoft.com/office/drawing/2014/main" id="{4225056A-830E-907E-78D9-C16D3EF991F5}"/>
              </a:ext>
            </a:extLst>
          </p:cNvPr>
          <p:cNvSpPr txBox="1"/>
          <p:nvPr/>
        </p:nvSpPr>
        <p:spPr>
          <a:xfrm>
            <a:off x="373780" y="470169"/>
            <a:ext cx="5194692" cy="707886"/>
          </a:xfrm>
          <a:prstGeom prst="rect">
            <a:avLst/>
          </a:prstGeom>
          <a:noFill/>
        </p:spPr>
        <p:txBody>
          <a:bodyPr wrap="none" rtlCol="1">
            <a:spAutoFit/>
          </a:bodyPr>
          <a:lstStyle/>
          <a:p>
            <a:r>
              <a:rPr lang="en-US" sz="4000" dirty="0"/>
              <a:t>Experimental Evaluation</a:t>
            </a:r>
            <a:endParaRPr lang="he-IL" sz="4000" dirty="0"/>
          </a:p>
        </p:txBody>
      </p:sp>
      <p:sp>
        <p:nvSpPr>
          <p:cNvPr id="8" name="TextBox 7">
            <a:extLst>
              <a:ext uri="{FF2B5EF4-FFF2-40B4-BE49-F238E27FC236}">
                <a16:creationId xmlns:a16="http://schemas.microsoft.com/office/drawing/2014/main" id="{8AB5CE3C-3C3A-2EE1-4F19-71B5BAA4DFA5}"/>
              </a:ext>
            </a:extLst>
          </p:cNvPr>
          <p:cNvSpPr txBox="1"/>
          <p:nvPr/>
        </p:nvSpPr>
        <p:spPr>
          <a:xfrm>
            <a:off x="824866" y="5028603"/>
            <a:ext cx="5871351"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Statistical Study (Uniform)</a:t>
            </a:r>
          </a:p>
          <a:p>
            <a:pPr marL="285750" indent="-285750">
              <a:buFont typeface="Arial" panose="020B0604020202020204" pitchFamily="34" charset="0"/>
              <a:buChar char="•"/>
            </a:pPr>
            <a:r>
              <a:rPr lang="en-US" sz="2800" dirty="0"/>
              <a:t>Different Planning Horizons (clusters)</a:t>
            </a:r>
          </a:p>
          <a:p>
            <a:pPr marL="285750" indent="-285750">
              <a:buFont typeface="Arial" panose="020B0604020202020204" pitchFamily="34" charset="0"/>
              <a:buChar char="•"/>
            </a:pPr>
            <a:r>
              <a:rPr lang="en-US" sz="2800" dirty="0"/>
              <a:t>Comparison to related work</a:t>
            </a:r>
          </a:p>
        </p:txBody>
      </p:sp>
      <p:sp>
        <p:nvSpPr>
          <p:cNvPr id="2" name="TextBox 1">
            <a:extLst>
              <a:ext uri="{FF2B5EF4-FFF2-40B4-BE49-F238E27FC236}">
                <a16:creationId xmlns:a16="http://schemas.microsoft.com/office/drawing/2014/main" id="{EA792ED8-12C6-969A-3806-3441583C46AD}"/>
              </a:ext>
            </a:extLst>
          </p:cNvPr>
          <p:cNvSpPr txBox="1"/>
          <p:nvPr/>
        </p:nvSpPr>
        <p:spPr>
          <a:xfrm>
            <a:off x="1991013" y="1290112"/>
            <a:ext cx="1388970" cy="523220"/>
          </a:xfrm>
          <a:prstGeom prst="rect">
            <a:avLst/>
          </a:prstGeom>
          <a:noFill/>
        </p:spPr>
        <p:txBody>
          <a:bodyPr wrap="none" rtlCol="0">
            <a:spAutoFit/>
          </a:bodyPr>
          <a:lstStyle/>
          <a:p>
            <a:r>
              <a:rPr lang="en-US" sz="2800" u="sng" dirty="0"/>
              <a:t>Uniform</a:t>
            </a:r>
          </a:p>
        </p:txBody>
      </p:sp>
      <p:sp>
        <p:nvSpPr>
          <p:cNvPr id="9" name="TextBox 8">
            <a:extLst>
              <a:ext uri="{FF2B5EF4-FFF2-40B4-BE49-F238E27FC236}">
                <a16:creationId xmlns:a16="http://schemas.microsoft.com/office/drawing/2014/main" id="{A4955DD9-3BD9-6D7D-6FC6-5F161585EF7C}"/>
              </a:ext>
            </a:extLst>
          </p:cNvPr>
          <p:cNvSpPr txBox="1"/>
          <p:nvPr/>
        </p:nvSpPr>
        <p:spPr>
          <a:xfrm>
            <a:off x="5865426" y="1291251"/>
            <a:ext cx="957313" cy="523220"/>
          </a:xfrm>
          <a:prstGeom prst="rect">
            <a:avLst/>
          </a:prstGeom>
          <a:noFill/>
        </p:spPr>
        <p:txBody>
          <a:bodyPr wrap="none" rtlCol="0">
            <a:spAutoFit/>
          </a:bodyPr>
          <a:lstStyle/>
          <a:p>
            <a:r>
              <a:rPr lang="en-US" sz="2800" u="sng" dirty="0"/>
              <a:t>Oasis</a:t>
            </a:r>
          </a:p>
        </p:txBody>
      </p:sp>
      <p:sp>
        <p:nvSpPr>
          <p:cNvPr id="10" name="TextBox 9">
            <a:extLst>
              <a:ext uri="{FF2B5EF4-FFF2-40B4-BE49-F238E27FC236}">
                <a16:creationId xmlns:a16="http://schemas.microsoft.com/office/drawing/2014/main" id="{8C578CE4-CAEF-BEBE-E38E-1300697C3121}"/>
              </a:ext>
            </a:extLst>
          </p:cNvPr>
          <p:cNvSpPr txBox="1"/>
          <p:nvPr/>
        </p:nvSpPr>
        <p:spPr>
          <a:xfrm>
            <a:off x="9313395" y="1290112"/>
            <a:ext cx="1337610" cy="523220"/>
          </a:xfrm>
          <a:prstGeom prst="rect">
            <a:avLst/>
          </a:prstGeom>
          <a:noFill/>
        </p:spPr>
        <p:txBody>
          <a:bodyPr wrap="none" rtlCol="0">
            <a:spAutoFit/>
          </a:bodyPr>
          <a:lstStyle/>
          <a:p>
            <a:r>
              <a:rPr lang="en-US" sz="2800" u="sng" dirty="0"/>
              <a:t>Clusters</a:t>
            </a:r>
          </a:p>
        </p:txBody>
      </p:sp>
      <p:pic>
        <p:nvPicPr>
          <p:cNvPr id="6" name="Picture 5">
            <a:extLst>
              <a:ext uri="{FF2B5EF4-FFF2-40B4-BE49-F238E27FC236}">
                <a16:creationId xmlns:a16="http://schemas.microsoft.com/office/drawing/2014/main" id="{79D3A677-F28E-A012-469B-EA07C7DBFB8F}"/>
              </a:ext>
            </a:extLst>
          </p:cNvPr>
          <p:cNvPicPr>
            <a:picLocks noChangeAspect="1"/>
          </p:cNvPicPr>
          <p:nvPr/>
        </p:nvPicPr>
        <p:blipFill>
          <a:blip r:embed="rId3"/>
          <a:stretch>
            <a:fillRect/>
          </a:stretch>
        </p:blipFill>
        <p:spPr>
          <a:xfrm>
            <a:off x="803704" y="1741809"/>
            <a:ext cx="3294946" cy="3138664"/>
          </a:xfrm>
          <a:prstGeom prst="rect">
            <a:avLst/>
          </a:prstGeom>
        </p:spPr>
      </p:pic>
      <p:pic>
        <p:nvPicPr>
          <p:cNvPr id="12" name="Picture 11">
            <a:extLst>
              <a:ext uri="{FF2B5EF4-FFF2-40B4-BE49-F238E27FC236}">
                <a16:creationId xmlns:a16="http://schemas.microsoft.com/office/drawing/2014/main" id="{74DB8AEE-F79C-7044-4F85-A986B98C8CBA}"/>
              </a:ext>
            </a:extLst>
          </p:cNvPr>
          <p:cNvPicPr>
            <a:picLocks noChangeAspect="1"/>
          </p:cNvPicPr>
          <p:nvPr/>
        </p:nvPicPr>
        <p:blipFill>
          <a:blip r:embed="rId4"/>
          <a:stretch>
            <a:fillRect/>
          </a:stretch>
        </p:blipFill>
        <p:spPr>
          <a:xfrm>
            <a:off x="4406216" y="1880183"/>
            <a:ext cx="3069047" cy="3000290"/>
          </a:xfrm>
          <a:prstGeom prst="rect">
            <a:avLst/>
          </a:prstGeom>
        </p:spPr>
      </p:pic>
      <p:pic>
        <p:nvPicPr>
          <p:cNvPr id="14" name="Picture 13">
            <a:extLst>
              <a:ext uri="{FF2B5EF4-FFF2-40B4-BE49-F238E27FC236}">
                <a16:creationId xmlns:a16="http://schemas.microsoft.com/office/drawing/2014/main" id="{E4EFCBC1-8E7E-F4A5-8735-B4FA994BB609}"/>
              </a:ext>
            </a:extLst>
          </p:cNvPr>
          <p:cNvPicPr>
            <a:picLocks noChangeAspect="1"/>
          </p:cNvPicPr>
          <p:nvPr/>
        </p:nvPicPr>
        <p:blipFill>
          <a:blip r:embed="rId5"/>
          <a:stretch>
            <a:fillRect/>
          </a:stretch>
        </p:blipFill>
        <p:spPr>
          <a:xfrm>
            <a:off x="8090700" y="1880183"/>
            <a:ext cx="3018810" cy="3000290"/>
          </a:xfrm>
          <a:prstGeom prst="rect">
            <a:avLst/>
          </a:prstGeom>
        </p:spPr>
      </p:pic>
      <p:sp>
        <p:nvSpPr>
          <p:cNvPr id="15" name="TextBox 14">
            <a:extLst>
              <a:ext uri="{FF2B5EF4-FFF2-40B4-BE49-F238E27FC236}">
                <a16:creationId xmlns:a16="http://schemas.microsoft.com/office/drawing/2014/main" id="{EF143516-7873-CA09-FEF5-F52AABD62A85}"/>
              </a:ext>
            </a:extLst>
          </p:cNvPr>
          <p:cNvSpPr txBox="1"/>
          <p:nvPr/>
        </p:nvSpPr>
        <p:spPr>
          <a:xfrm>
            <a:off x="8797887" y="285503"/>
            <a:ext cx="2756076" cy="369332"/>
          </a:xfrm>
          <a:prstGeom prst="rect">
            <a:avLst/>
          </a:prstGeom>
          <a:noFill/>
        </p:spPr>
        <p:txBody>
          <a:bodyPr wrap="none" rtlCol="0">
            <a:spAutoFit/>
          </a:bodyPr>
          <a:lstStyle/>
          <a:p>
            <a:r>
              <a:rPr lang="en-US" dirty="0">
                <a:solidFill>
                  <a:srgbClr val="FF0000"/>
                </a:solidFill>
              </a:rPr>
              <a:t>Implementation via GTSAM</a:t>
            </a:r>
          </a:p>
        </p:txBody>
      </p:sp>
    </p:spTree>
    <p:extLst>
      <p:ext uri="{BB962C8B-B14F-4D97-AF65-F5344CB8AC3E}">
        <p14:creationId xmlns:p14="http://schemas.microsoft.com/office/powerpoint/2010/main" val="2221139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FF252D-77BF-93A1-D18B-0FB8784AE8A0}"/>
              </a:ext>
            </a:extLst>
          </p:cNvPr>
          <p:cNvSpPr>
            <a:spLocks noGrp="1"/>
          </p:cNvSpPr>
          <p:nvPr>
            <p:ph type="sldNum" sz="quarter" idx="12"/>
          </p:nvPr>
        </p:nvSpPr>
        <p:spPr/>
        <p:txBody>
          <a:bodyPr/>
          <a:lstStyle/>
          <a:p>
            <a:fld id="{16DBD0CC-423F-4B58-AFF5-83B6DD233671}" type="slidenum">
              <a:rPr lang="en-IL" smtClean="0"/>
              <a:t>31</a:t>
            </a:fld>
            <a:endParaRPr lang="en-IL"/>
          </a:p>
        </p:txBody>
      </p:sp>
      <p:sp>
        <p:nvSpPr>
          <p:cNvPr id="5" name="TextBox 4">
            <a:extLst>
              <a:ext uri="{FF2B5EF4-FFF2-40B4-BE49-F238E27FC236}">
                <a16:creationId xmlns:a16="http://schemas.microsoft.com/office/drawing/2014/main" id="{15376FA0-4C37-61E7-66C7-05A0BB821C64}"/>
              </a:ext>
            </a:extLst>
          </p:cNvPr>
          <p:cNvSpPr txBox="1"/>
          <p:nvPr/>
        </p:nvSpPr>
        <p:spPr>
          <a:xfrm>
            <a:off x="439881" y="478175"/>
            <a:ext cx="9023176" cy="707886"/>
          </a:xfrm>
          <a:prstGeom prst="rect">
            <a:avLst/>
          </a:prstGeom>
          <a:noFill/>
        </p:spPr>
        <p:txBody>
          <a:bodyPr wrap="none" rtlCol="1">
            <a:spAutoFit/>
          </a:bodyPr>
          <a:lstStyle/>
          <a:p>
            <a:r>
              <a:rPr lang="en-US" sz="4000" dirty="0"/>
              <a:t>Statistical Study in “Uniform” Environment</a:t>
            </a:r>
            <a:endParaRPr lang="he-IL" sz="4000" dirty="0"/>
          </a:p>
        </p:txBody>
      </p:sp>
      <p:pic>
        <p:nvPicPr>
          <p:cNvPr id="3" name="Picture 2">
            <a:extLst>
              <a:ext uri="{FF2B5EF4-FFF2-40B4-BE49-F238E27FC236}">
                <a16:creationId xmlns:a16="http://schemas.microsoft.com/office/drawing/2014/main" id="{CCD04668-7643-0878-B827-D67087B746A3}"/>
              </a:ext>
            </a:extLst>
          </p:cNvPr>
          <p:cNvPicPr>
            <a:picLocks noChangeAspect="1"/>
          </p:cNvPicPr>
          <p:nvPr/>
        </p:nvPicPr>
        <p:blipFill>
          <a:blip r:embed="rId2"/>
          <a:stretch>
            <a:fillRect/>
          </a:stretch>
        </p:blipFill>
        <p:spPr>
          <a:xfrm>
            <a:off x="1846731" y="1542533"/>
            <a:ext cx="8297186" cy="3772933"/>
          </a:xfrm>
          <a:prstGeom prst="rect">
            <a:avLst/>
          </a:prstGeom>
        </p:spPr>
      </p:pic>
      <p:sp>
        <p:nvSpPr>
          <p:cNvPr id="2" name="TextBox 1">
            <a:extLst>
              <a:ext uri="{FF2B5EF4-FFF2-40B4-BE49-F238E27FC236}">
                <a16:creationId xmlns:a16="http://schemas.microsoft.com/office/drawing/2014/main" id="{DC3DB1AE-80D0-1328-6D7A-B4E739133A93}"/>
              </a:ext>
            </a:extLst>
          </p:cNvPr>
          <p:cNvSpPr txBox="1"/>
          <p:nvPr/>
        </p:nvSpPr>
        <p:spPr>
          <a:xfrm>
            <a:off x="838200" y="5274925"/>
            <a:ext cx="11105284" cy="1446550"/>
          </a:xfrm>
          <a:prstGeom prst="rect">
            <a:avLst/>
          </a:prstGeom>
          <a:noFill/>
        </p:spPr>
        <p:txBody>
          <a:bodyPr wrap="none" rtlCol="0">
            <a:spAutoFit/>
          </a:bodyPr>
          <a:lstStyle/>
          <a:p>
            <a:pPr marL="285750" indent="-285750">
              <a:buFont typeface="Arial" panose="020B0604020202020204" pitchFamily="34" charset="0"/>
              <a:buChar char="•"/>
            </a:pPr>
            <a:r>
              <a:rPr lang="en-US" sz="2200" dirty="0"/>
              <a:t>30 runs with different noise realizations </a:t>
            </a:r>
          </a:p>
          <a:p>
            <a:pPr marL="285750" indent="-285750">
              <a:buFont typeface="Arial" panose="020B0604020202020204" pitchFamily="34" charset="0"/>
              <a:buChar char="•"/>
            </a:pPr>
            <a:r>
              <a:rPr lang="en-US" sz="2200" dirty="0"/>
              <a:t>Smooth trajectories</a:t>
            </a:r>
          </a:p>
          <a:p>
            <a:pPr marL="285750" indent="-285750">
              <a:buFont typeface="Arial" panose="020B0604020202020204" pitchFamily="34" charset="0"/>
              <a:buChar char="•"/>
            </a:pPr>
            <a:r>
              <a:rPr lang="en-US" sz="2200" dirty="0"/>
              <a:t>Similar loop closure events (pose Index == 100)</a:t>
            </a:r>
          </a:p>
          <a:p>
            <a:pPr marL="285750" indent="-285750">
              <a:buFont typeface="Arial" panose="020B0604020202020204" pitchFamily="34" charset="0"/>
              <a:buChar char="•"/>
            </a:pPr>
            <a:r>
              <a:rPr lang="en-US" sz="2200" dirty="0"/>
              <a:t>Estimation errors are below the square root covariance trace, showing inference is consistent</a:t>
            </a:r>
          </a:p>
        </p:txBody>
      </p:sp>
    </p:spTree>
    <p:extLst>
      <p:ext uri="{BB962C8B-B14F-4D97-AF65-F5344CB8AC3E}">
        <p14:creationId xmlns:p14="http://schemas.microsoft.com/office/powerpoint/2010/main" val="190963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FF252D-77BF-93A1-D18B-0FB8784AE8A0}"/>
              </a:ext>
            </a:extLst>
          </p:cNvPr>
          <p:cNvSpPr>
            <a:spLocks noGrp="1"/>
          </p:cNvSpPr>
          <p:nvPr>
            <p:ph type="sldNum" sz="quarter" idx="12"/>
          </p:nvPr>
        </p:nvSpPr>
        <p:spPr/>
        <p:txBody>
          <a:bodyPr/>
          <a:lstStyle/>
          <a:p>
            <a:fld id="{16DBD0CC-423F-4B58-AFF5-83B6DD233671}" type="slidenum">
              <a:rPr lang="en-IL" smtClean="0"/>
              <a:t>32</a:t>
            </a:fld>
            <a:endParaRPr lang="en-IL"/>
          </a:p>
        </p:txBody>
      </p:sp>
      <p:sp>
        <p:nvSpPr>
          <p:cNvPr id="5" name="TextBox 4">
            <a:extLst>
              <a:ext uri="{FF2B5EF4-FFF2-40B4-BE49-F238E27FC236}">
                <a16:creationId xmlns:a16="http://schemas.microsoft.com/office/drawing/2014/main" id="{15376FA0-4C37-61E7-66C7-05A0BB821C64}"/>
              </a:ext>
            </a:extLst>
          </p:cNvPr>
          <p:cNvSpPr txBox="1"/>
          <p:nvPr/>
        </p:nvSpPr>
        <p:spPr>
          <a:xfrm>
            <a:off x="406831" y="183731"/>
            <a:ext cx="8849026" cy="707886"/>
          </a:xfrm>
          <a:prstGeom prst="rect">
            <a:avLst/>
          </a:prstGeom>
          <a:noFill/>
        </p:spPr>
        <p:txBody>
          <a:bodyPr wrap="none" rtlCol="1">
            <a:spAutoFit/>
          </a:bodyPr>
          <a:lstStyle/>
          <a:p>
            <a:r>
              <a:rPr lang="en-US" sz="4000" dirty="0"/>
              <a:t>Experimental Evaluation – Horizon Length</a:t>
            </a:r>
            <a:endParaRPr lang="he-IL" sz="4000" dirty="0"/>
          </a:p>
        </p:txBody>
      </p:sp>
      <p:pic>
        <p:nvPicPr>
          <p:cNvPr id="7" name="Picture 6">
            <a:extLst>
              <a:ext uri="{FF2B5EF4-FFF2-40B4-BE49-F238E27FC236}">
                <a16:creationId xmlns:a16="http://schemas.microsoft.com/office/drawing/2014/main" id="{9D233B6C-F25C-6BF8-E32D-FC292E9309F3}"/>
              </a:ext>
            </a:extLst>
          </p:cNvPr>
          <p:cNvPicPr>
            <a:picLocks noChangeAspect="1"/>
          </p:cNvPicPr>
          <p:nvPr/>
        </p:nvPicPr>
        <p:blipFill>
          <a:blip r:embed="rId3"/>
          <a:stretch>
            <a:fillRect/>
          </a:stretch>
        </p:blipFill>
        <p:spPr>
          <a:xfrm>
            <a:off x="5448208" y="1184465"/>
            <a:ext cx="5905592" cy="2244535"/>
          </a:xfrm>
          <a:prstGeom prst="rect">
            <a:avLst/>
          </a:prstGeom>
        </p:spPr>
      </p:pic>
      <p:pic>
        <p:nvPicPr>
          <p:cNvPr id="9" name="Picture 8">
            <a:extLst>
              <a:ext uri="{FF2B5EF4-FFF2-40B4-BE49-F238E27FC236}">
                <a16:creationId xmlns:a16="http://schemas.microsoft.com/office/drawing/2014/main" id="{B2FE3B70-AA82-4A0F-CBB3-33EDD6842ED4}"/>
              </a:ext>
            </a:extLst>
          </p:cNvPr>
          <p:cNvPicPr>
            <a:picLocks noChangeAspect="1"/>
          </p:cNvPicPr>
          <p:nvPr/>
        </p:nvPicPr>
        <p:blipFill>
          <a:blip r:embed="rId4"/>
          <a:stretch>
            <a:fillRect/>
          </a:stretch>
        </p:blipFill>
        <p:spPr>
          <a:xfrm>
            <a:off x="5488046" y="3725024"/>
            <a:ext cx="6245108" cy="2813888"/>
          </a:xfrm>
          <a:prstGeom prst="rect">
            <a:avLst/>
          </a:prstGeom>
        </p:spPr>
      </p:pic>
      <p:sp>
        <p:nvSpPr>
          <p:cNvPr id="6" name="TextBox 5">
            <a:extLst>
              <a:ext uri="{FF2B5EF4-FFF2-40B4-BE49-F238E27FC236}">
                <a16:creationId xmlns:a16="http://schemas.microsoft.com/office/drawing/2014/main" id="{D6181A9B-584F-BF11-08B4-D84D3B9F0940}"/>
              </a:ext>
            </a:extLst>
          </p:cNvPr>
          <p:cNvSpPr txBox="1"/>
          <p:nvPr/>
        </p:nvSpPr>
        <p:spPr>
          <a:xfrm>
            <a:off x="406831" y="1184465"/>
            <a:ext cx="4264321" cy="1107996"/>
          </a:xfrm>
          <a:prstGeom prst="rect">
            <a:avLst/>
          </a:prstGeom>
          <a:noFill/>
        </p:spPr>
        <p:txBody>
          <a:bodyPr wrap="square" rtlCol="0">
            <a:spAutoFit/>
          </a:bodyPr>
          <a:lstStyle/>
          <a:p>
            <a:pPr marL="285750" indent="-285750">
              <a:buFont typeface="Arial" panose="020B0604020202020204" pitchFamily="34" charset="0"/>
              <a:buChar char="•"/>
            </a:pPr>
            <a:r>
              <a:rPr lang="en-001" sz="2200" dirty="0"/>
              <a:t>Longer horizon makes for better planning but with a significant cost to computation time</a:t>
            </a:r>
            <a:endParaRPr lang="en-US" sz="2200" dirty="0"/>
          </a:p>
        </p:txBody>
      </p:sp>
    </p:spTree>
    <p:extLst>
      <p:ext uri="{BB962C8B-B14F-4D97-AF65-F5344CB8AC3E}">
        <p14:creationId xmlns:p14="http://schemas.microsoft.com/office/powerpoint/2010/main" val="428339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79857-BC95-43F6-119D-041B9BC20CA1}"/>
              </a:ext>
            </a:extLst>
          </p:cNvPr>
          <p:cNvSpPr>
            <a:spLocks noGrp="1"/>
          </p:cNvSpPr>
          <p:nvPr>
            <p:ph type="sldNum" sz="quarter" idx="12"/>
          </p:nvPr>
        </p:nvSpPr>
        <p:spPr/>
        <p:txBody>
          <a:bodyPr/>
          <a:lstStyle/>
          <a:p>
            <a:fld id="{16DBD0CC-423F-4B58-AFF5-83B6DD233671}" type="slidenum">
              <a:rPr lang="en-IL" smtClean="0"/>
              <a:t>33</a:t>
            </a:fld>
            <a:endParaRPr lang="en-IL"/>
          </a:p>
        </p:txBody>
      </p:sp>
      <p:sp>
        <p:nvSpPr>
          <p:cNvPr id="5" name="TextBox 4">
            <a:extLst>
              <a:ext uri="{FF2B5EF4-FFF2-40B4-BE49-F238E27FC236}">
                <a16:creationId xmlns:a16="http://schemas.microsoft.com/office/drawing/2014/main" id="{649B560B-ADBB-BC24-2021-015023626799}"/>
              </a:ext>
            </a:extLst>
          </p:cNvPr>
          <p:cNvSpPr txBox="1"/>
          <p:nvPr/>
        </p:nvSpPr>
        <p:spPr>
          <a:xfrm>
            <a:off x="406831" y="183731"/>
            <a:ext cx="9995429" cy="707886"/>
          </a:xfrm>
          <a:prstGeom prst="rect">
            <a:avLst/>
          </a:prstGeom>
          <a:noFill/>
        </p:spPr>
        <p:txBody>
          <a:bodyPr wrap="none" rtlCol="1">
            <a:spAutoFit/>
          </a:bodyPr>
          <a:lstStyle/>
          <a:p>
            <a:r>
              <a:rPr lang="en-US" sz="4000" dirty="0"/>
              <a:t>Experimental Evaluation – Method Comparison</a:t>
            </a:r>
            <a:endParaRPr lang="he-IL" sz="4000" dirty="0"/>
          </a:p>
        </p:txBody>
      </p:sp>
      <p:pic>
        <p:nvPicPr>
          <p:cNvPr id="7" name="Picture 6">
            <a:extLst>
              <a:ext uri="{FF2B5EF4-FFF2-40B4-BE49-F238E27FC236}">
                <a16:creationId xmlns:a16="http://schemas.microsoft.com/office/drawing/2014/main" id="{F634DFCF-9591-1DA9-BBAD-1F159C3F66D0}"/>
              </a:ext>
            </a:extLst>
          </p:cNvPr>
          <p:cNvPicPr>
            <a:picLocks noChangeAspect="1"/>
          </p:cNvPicPr>
          <p:nvPr/>
        </p:nvPicPr>
        <p:blipFill>
          <a:blip r:embed="rId3"/>
          <a:stretch>
            <a:fillRect/>
          </a:stretch>
        </p:blipFill>
        <p:spPr>
          <a:xfrm>
            <a:off x="2155863" y="2917824"/>
            <a:ext cx="9753600" cy="971550"/>
          </a:xfrm>
          <a:prstGeom prst="rect">
            <a:avLst/>
          </a:prstGeom>
        </p:spPr>
      </p:pic>
      <p:pic>
        <p:nvPicPr>
          <p:cNvPr id="9" name="Picture 8">
            <a:extLst>
              <a:ext uri="{FF2B5EF4-FFF2-40B4-BE49-F238E27FC236}">
                <a16:creationId xmlns:a16="http://schemas.microsoft.com/office/drawing/2014/main" id="{DB74414C-A44E-3A12-DC3E-08D0D2A50F16}"/>
              </a:ext>
            </a:extLst>
          </p:cNvPr>
          <p:cNvPicPr>
            <a:picLocks noChangeAspect="1"/>
          </p:cNvPicPr>
          <p:nvPr/>
        </p:nvPicPr>
        <p:blipFill>
          <a:blip r:embed="rId4"/>
          <a:stretch>
            <a:fillRect/>
          </a:stretch>
        </p:blipFill>
        <p:spPr>
          <a:xfrm>
            <a:off x="2155863" y="4296692"/>
            <a:ext cx="7210425" cy="89535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8A787E5-701A-E506-D0A0-93E672222284}"/>
                  </a:ext>
                </a:extLst>
              </p:cNvPr>
              <p:cNvSpPr txBox="1"/>
              <p:nvPr/>
            </p:nvSpPr>
            <p:spPr>
              <a:xfrm>
                <a:off x="767791" y="5642473"/>
                <a:ext cx="7432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i="1" dirty="0">
                          <a:latin typeface="Cambria Math" panose="02040503050406030204" pitchFamily="18" charset="0"/>
                        </a:rPr>
                        <m:t>𝐷𝑃</m:t>
                      </m:r>
                    </m:oMath>
                  </m:oMathPara>
                </a14:m>
                <a:endParaRPr lang="en-US" sz="2800"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68A787E5-701A-E506-D0A0-93E672222284}"/>
                  </a:ext>
                </a:extLst>
              </p:cNvPr>
              <p:cNvSpPr txBox="1">
                <a:spLocks noRot="1" noChangeAspect="1" noMove="1" noResize="1" noEditPoints="1" noAdjustHandles="1" noChangeArrowheads="1" noChangeShapeType="1" noTextEdit="1"/>
              </p:cNvSpPr>
              <p:nvPr/>
            </p:nvSpPr>
            <p:spPr>
              <a:xfrm>
                <a:off x="767791" y="5642473"/>
                <a:ext cx="743280" cy="523220"/>
              </a:xfrm>
              <a:prstGeom prst="rect">
                <a:avLst/>
              </a:prstGeom>
              <a:blipFill>
                <a:blip r:embed="rId5"/>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FCC7AE3D-1655-B6B6-3C4D-8E26AF931B4B}"/>
              </a:ext>
            </a:extLst>
          </p:cNvPr>
          <p:cNvPicPr>
            <a:picLocks noChangeAspect="1"/>
          </p:cNvPicPr>
          <p:nvPr/>
        </p:nvPicPr>
        <p:blipFill>
          <a:blip r:embed="rId6"/>
          <a:stretch>
            <a:fillRect/>
          </a:stretch>
        </p:blipFill>
        <p:spPr>
          <a:xfrm>
            <a:off x="1912772" y="1060811"/>
            <a:ext cx="9458325" cy="1504950"/>
          </a:xfrm>
          <a:prstGeom prst="rect">
            <a:avLst/>
          </a:prstGeom>
        </p:spPr>
      </p:pic>
      <p:cxnSp>
        <p:nvCxnSpPr>
          <p:cNvPr id="3" name="Straight Connector 2">
            <a:extLst>
              <a:ext uri="{FF2B5EF4-FFF2-40B4-BE49-F238E27FC236}">
                <a16:creationId xmlns:a16="http://schemas.microsoft.com/office/drawing/2014/main" id="{422AB7D2-8E24-9B00-4E63-6CA37DDDFA47}"/>
              </a:ext>
            </a:extLst>
          </p:cNvPr>
          <p:cNvCxnSpPr/>
          <p:nvPr/>
        </p:nvCxnSpPr>
        <p:spPr>
          <a:xfrm>
            <a:off x="881349" y="2787268"/>
            <a:ext cx="1069737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0E1A8D-84F6-0AE7-220E-D967A681D4CB}"/>
              </a:ext>
            </a:extLst>
          </p:cNvPr>
          <p:cNvCxnSpPr/>
          <p:nvPr/>
        </p:nvCxnSpPr>
        <p:spPr>
          <a:xfrm>
            <a:off x="881349" y="4129490"/>
            <a:ext cx="1069737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814B82-F501-E9DA-9DF1-4A6014CAADD7}"/>
              </a:ext>
            </a:extLst>
          </p:cNvPr>
          <p:cNvCxnSpPr/>
          <p:nvPr/>
        </p:nvCxnSpPr>
        <p:spPr>
          <a:xfrm>
            <a:off x="881349" y="5339509"/>
            <a:ext cx="1069737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4F800-4F75-D699-C0F1-AF329885721E}"/>
                  </a:ext>
                </a:extLst>
              </p:cNvPr>
              <p:cNvSpPr txBox="1"/>
              <p:nvPr/>
            </p:nvSpPr>
            <p:spPr>
              <a:xfrm>
                <a:off x="712582" y="1764843"/>
                <a:ext cx="925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b="0" i="1" smtClean="0">
                          <a:latin typeface="Cambria Math" panose="02040503050406030204" pitchFamily="18" charset="0"/>
                        </a:rPr>
                        <m:t>𝐺𝐵𝑆</m:t>
                      </m:r>
                    </m:oMath>
                  </m:oMathPara>
                </a14:m>
                <a:endParaRPr lang="en-US" sz="2800" dirty="0"/>
              </a:p>
            </p:txBody>
          </p:sp>
        </mc:Choice>
        <mc:Fallback xmlns="">
          <p:sp>
            <p:nvSpPr>
              <p:cNvPr id="6" name="TextBox 5">
                <a:extLst>
                  <a:ext uri="{FF2B5EF4-FFF2-40B4-BE49-F238E27FC236}">
                    <a16:creationId xmlns:a16="http://schemas.microsoft.com/office/drawing/2014/main" id="{DB84F800-4F75-D699-C0F1-AF329885721E}"/>
                  </a:ext>
                </a:extLst>
              </p:cNvPr>
              <p:cNvSpPr txBox="1">
                <a:spLocks noRot="1" noChangeAspect="1" noMove="1" noResize="1" noEditPoints="1" noAdjustHandles="1" noChangeArrowheads="1" noChangeShapeType="1" noTextEdit="1"/>
              </p:cNvSpPr>
              <p:nvPr/>
            </p:nvSpPr>
            <p:spPr>
              <a:xfrm>
                <a:off x="712582" y="1764843"/>
                <a:ext cx="925831"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6D4C8C-FC27-1762-1A64-FE05A8DB0794}"/>
                  </a:ext>
                </a:extLst>
              </p:cNvPr>
              <p:cNvSpPr txBox="1"/>
              <p:nvPr/>
            </p:nvSpPr>
            <p:spPr>
              <a:xfrm>
                <a:off x="216849" y="3193589"/>
                <a:ext cx="18573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b="0" i="1" smtClean="0">
                          <a:latin typeface="Cambria Math" panose="02040503050406030204" pitchFamily="18" charset="0"/>
                        </a:rPr>
                        <m:t>𝐺𝐵𝑆</m:t>
                      </m:r>
                      <m:r>
                        <a:rPr lang="en-001" sz="2800" b="0" i="1" smtClean="0">
                          <a:latin typeface="Cambria Math" panose="02040503050406030204" pitchFamily="18" charset="0"/>
                        </a:rPr>
                        <m:t>−</m:t>
                      </m:r>
                      <m:r>
                        <a:rPr lang="en-001" sz="2800" b="0" i="1" smtClean="0">
                          <a:latin typeface="Cambria Math" panose="02040503050406030204" pitchFamily="18" charset="0"/>
                        </a:rPr>
                        <m:t>𝑀𝐿</m:t>
                      </m:r>
                    </m:oMath>
                  </m:oMathPara>
                </a14:m>
                <a:endParaRPr lang="en-US" sz="2800" dirty="0"/>
              </a:p>
            </p:txBody>
          </p:sp>
        </mc:Choice>
        <mc:Fallback xmlns="">
          <p:sp>
            <p:nvSpPr>
              <p:cNvPr id="14" name="TextBox 13">
                <a:extLst>
                  <a:ext uri="{FF2B5EF4-FFF2-40B4-BE49-F238E27FC236}">
                    <a16:creationId xmlns:a16="http://schemas.microsoft.com/office/drawing/2014/main" id="{C86D4C8C-FC27-1762-1A64-FE05A8DB0794}"/>
                  </a:ext>
                </a:extLst>
              </p:cNvPr>
              <p:cNvSpPr txBox="1">
                <a:spLocks noRot="1" noChangeAspect="1" noMove="1" noResize="1" noEditPoints="1" noAdjustHandles="1" noChangeArrowheads="1" noChangeShapeType="1" noTextEdit="1"/>
              </p:cNvSpPr>
              <p:nvPr/>
            </p:nvSpPr>
            <p:spPr>
              <a:xfrm>
                <a:off x="216849" y="3193589"/>
                <a:ext cx="185736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EEE004E-B235-7120-E4A8-101D13697C92}"/>
                  </a:ext>
                </a:extLst>
              </p:cNvPr>
              <p:cNvSpPr txBox="1"/>
              <p:nvPr/>
            </p:nvSpPr>
            <p:spPr>
              <a:xfrm>
                <a:off x="640448" y="4497212"/>
                <a:ext cx="9979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sz="2800" b="0" i="1" smtClean="0">
                          <a:latin typeface="Cambria Math" panose="02040503050406030204" pitchFamily="18" charset="0"/>
                        </a:rPr>
                        <m:t>𝐶𝑁𝑈</m:t>
                      </m:r>
                    </m:oMath>
                  </m:oMathPara>
                </a14:m>
                <a:endParaRPr lang="en-US" sz="2800" dirty="0"/>
              </a:p>
            </p:txBody>
          </p:sp>
        </mc:Choice>
        <mc:Fallback xmlns="">
          <p:sp>
            <p:nvSpPr>
              <p:cNvPr id="16" name="TextBox 15">
                <a:extLst>
                  <a:ext uri="{FF2B5EF4-FFF2-40B4-BE49-F238E27FC236}">
                    <a16:creationId xmlns:a16="http://schemas.microsoft.com/office/drawing/2014/main" id="{8EEE004E-B235-7120-E4A8-101D13697C92}"/>
                  </a:ext>
                </a:extLst>
              </p:cNvPr>
              <p:cNvSpPr txBox="1">
                <a:spLocks noRot="1" noChangeAspect="1" noMove="1" noResize="1" noEditPoints="1" noAdjustHandles="1" noChangeArrowheads="1" noChangeShapeType="1" noTextEdit="1"/>
              </p:cNvSpPr>
              <p:nvPr/>
            </p:nvSpPr>
            <p:spPr>
              <a:xfrm>
                <a:off x="640448" y="4497212"/>
                <a:ext cx="997966" cy="523220"/>
              </a:xfrm>
              <a:prstGeom prst="rect">
                <a:avLst/>
              </a:prstGeom>
              <a:blipFill>
                <a:blip r:embed="rId9"/>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932A2024-799A-2EBA-B553-119721901094}"/>
              </a:ext>
            </a:extLst>
          </p:cNvPr>
          <p:cNvCxnSpPr>
            <a:cxnSpLocks/>
          </p:cNvCxnSpPr>
          <p:nvPr/>
        </p:nvCxnSpPr>
        <p:spPr>
          <a:xfrm>
            <a:off x="2155863" y="1277957"/>
            <a:ext cx="0" cy="49183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BE90D39-2C3C-0968-7A0D-0EB75EFF4ACF}"/>
              </a:ext>
            </a:extLst>
          </p:cNvPr>
          <p:cNvPicPr>
            <a:picLocks noChangeAspect="1"/>
          </p:cNvPicPr>
          <p:nvPr/>
        </p:nvPicPr>
        <p:blipFill>
          <a:blip r:embed="rId10"/>
          <a:stretch>
            <a:fillRect/>
          </a:stretch>
        </p:blipFill>
        <p:spPr>
          <a:xfrm>
            <a:off x="2261123" y="5443956"/>
            <a:ext cx="8810826" cy="92664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734271-D6A4-CC45-3BF1-5EAEFCE07EFC}"/>
                  </a:ext>
                </a:extLst>
              </p:cNvPr>
              <p:cNvSpPr txBox="1"/>
              <p:nvPr/>
            </p:nvSpPr>
            <p:spPr>
              <a:xfrm>
                <a:off x="10483907" y="433370"/>
                <a:ext cx="1660647" cy="14773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001" b="0" i="1" smtClean="0">
                          <a:solidFill>
                            <a:srgbClr val="FF0000"/>
                          </a:solidFill>
                          <a:latin typeface="Cambria Math" panose="02040503050406030204" pitchFamily="18" charset="0"/>
                        </a:rPr>
                        <m:t>𝛽</m:t>
                      </m:r>
                      <m:r>
                        <a:rPr lang="en-001" b="0" i="1" smtClean="0">
                          <a:solidFill>
                            <a:srgbClr val="FF0000"/>
                          </a:solidFill>
                          <a:latin typeface="Cambria Math" panose="02040503050406030204" pitchFamily="18" charset="0"/>
                        </a:rPr>
                        <m:t>≈</m:t>
                      </m:r>
                      <m:sSup>
                        <m:sSupPr>
                          <m:ctrlPr>
                            <a:rPr lang="en-001" b="0" i="1" smtClean="0">
                              <a:solidFill>
                                <a:srgbClr val="FF0000"/>
                              </a:solidFill>
                              <a:latin typeface="Cambria Math" panose="02040503050406030204" pitchFamily="18" charset="0"/>
                            </a:rPr>
                          </m:ctrlPr>
                        </m:sSupPr>
                        <m:e>
                          <m:r>
                            <a:rPr lang="en-001" b="0" i="1" smtClean="0">
                              <a:solidFill>
                                <a:srgbClr val="FF0000"/>
                              </a:solidFill>
                              <a:latin typeface="Cambria Math" panose="02040503050406030204" pitchFamily="18" charset="0"/>
                            </a:rPr>
                            <m:t>69</m:t>
                          </m:r>
                        </m:e>
                        <m:sup>
                          <m:r>
                            <a:rPr lang="en-001" b="0" i="1" smtClean="0">
                              <a:solidFill>
                                <a:srgbClr val="FF0000"/>
                              </a:solidFill>
                              <a:latin typeface="Cambria Math" panose="02040503050406030204" pitchFamily="18" charset="0"/>
                            </a:rPr>
                            <m:t>2</m:t>
                          </m:r>
                        </m:sup>
                      </m:sSup>
                      <m:d>
                        <m:dPr>
                          <m:begChr m:val="["/>
                          <m:endChr m:val="]"/>
                          <m:ctrlPr>
                            <a:rPr lang="en-001" b="0" i="1" smtClean="0">
                              <a:solidFill>
                                <a:srgbClr val="FF0000"/>
                              </a:solidFill>
                              <a:latin typeface="Cambria Math" panose="02040503050406030204" pitchFamily="18" charset="0"/>
                            </a:rPr>
                          </m:ctrlPr>
                        </m:dPr>
                        <m:e>
                          <m:sSup>
                            <m:sSupPr>
                              <m:ctrlPr>
                                <a:rPr lang="en-001" b="0" i="1" smtClean="0">
                                  <a:solidFill>
                                    <a:srgbClr val="FF0000"/>
                                  </a:solidFill>
                                  <a:latin typeface="Cambria Math" panose="02040503050406030204" pitchFamily="18" charset="0"/>
                                </a:rPr>
                              </m:ctrlPr>
                            </m:sSupPr>
                            <m:e>
                              <m:r>
                                <a:rPr lang="en-001" b="0" i="1" smtClean="0">
                                  <a:solidFill>
                                    <a:srgbClr val="FF0000"/>
                                  </a:solidFill>
                                  <a:latin typeface="Cambria Math" panose="02040503050406030204" pitchFamily="18" charset="0"/>
                                </a:rPr>
                                <m:t>𝑚</m:t>
                              </m:r>
                            </m:e>
                            <m:sup>
                              <m:r>
                                <a:rPr lang="en-001" b="0" i="1" smtClean="0">
                                  <a:solidFill>
                                    <a:srgbClr val="FF0000"/>
                                  </a:solidFill>
                                  <a:latin typeface="Cambria Math" panose="02040503050406030204" pitchFamily="18" charset="0"/>
                                </a:rPr>
                                <m:t>2</m:t>
                              </m:r>
                            </m:sup>
                          </m:sSup>
                        </m:e>
                      </m:d>
                    </m:oMath>
                  </m:oMathPara>
                </a14:m>
                <a:endParaRPr lang="en-001" b="0" dirty="0">
                  <a:solidFill>
                    <a:srgbClr val="FF0000"/>
                  </a:solidFill>
                </a:endParaRPr>
              </a:p>
              <a:p>
                <a:pPr/>
                <a14:m>
                  <m:oMathPara xmlns:m="http://schemas.openxmlformats.org/officeDocument/2006/math">
                    <m:oMathParaPr>
                      <m:jc m:val="centerGroup"/>
                    </m:oMathParaPr>
                    <m:oMath xmlns:m="http://schemas.openxmlformats.org/officeDocument/2006/math">
                      <m:r>
                        <a:rPr lang="en-001" b="0" i="1" smtClean="0">
                          <a:solidFill>
                            <a:srgbClr val="FF0000"/>
                          </a:solidFill>
                          <a:latin typeface="Cambria Math" panose="02040503050406030204" pitchFamily="18" charset="0"/>
                        </a:rPr>
                        <m:t>𝐿</m:t>
                      </m:r>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5</m:t>
                      </m:r>
                    </m:oMath>
                  </m:oMathPara>
                </a14:m>
                <a:endParaRPr lang="en-001" b="0"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001" b="0" i="1" smtClean="0">
                              <a:solidFill>
                                <a:srgbClr val="FF0000"/>
                              </a:solidFill>
                              <a:latin typeface="Cambria Math" panose="02040503050406030204" pitchFamily="18" charset="0"/>
                            </a:rPr>
                          </m:ctrlPr>
                        </m:sSubPr>
                        <m:e>
                          <m:r>
                            <a:rPr lang="en-001" b="0" i="1" smtClean="0">
                              <a:solidFill>
                                <a:srgbClr val="FF0000"/>
                              </a:solidFill>
                              <a:latin typeface="Cambria Math" panose="02040503050406030204" pitchFamily="18" charset="0"/>
                            </a:rPr>
                            <m:t>𝑀</m:t>
                          </m:r>
                        </m:e>
                        <m:sub>
                          <m:r>
                            <a:rPr lang="en-001" b="0" i="1" smtClean="0">
                              <a:solidFill>
                                <a:srgbClr val="FF0000"/>
                              </a:solidFill>
                              <a:latin typeface="Cambria Math" panose="02040503050406030204" pitchFamily="18" charset="0"/>
                            </a:rPr>
                            <m:t>𝑢</m:t>
                          </m:r>
                        </m:sub>
                      </m:sSub>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0</m:t>
                      </m:r>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1</m:t>
                      </m:r>
                    </m:oMath>
                  </m:oMathPara>
                </a14:m>
                <a:endParaRPr lang="en-001"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001" b="0" i="1" smtClean="0">
                              <a:solidFill>
                                <a:srgbClr val="FF0000"/>
                              </a:solidFill>
                              <a:latin typeface="Cambria Math" panose="02040503050406030204" pitchFamily="18" charset="0"/>
                            </a:rPr>
                          </m:ctrlPr>
                        </m:sSubPr>
                        <m:e>
                          <m:r>
                            <a:rPr lang="en-001" b="0" i="1" smtClean="0">
                              <a:solidFill>
                                <a:srgbClr val="FF0000"/>
                              </a:solidFill>
                              <a:latin typeface="Cambria Math" panose="02040503050406030204" pitchFamily="18" charset="0"/>
                            </a:rPr>
                            <m:t>𝛼</m:t>
                          </m:r>
                        </m:e>
                        <m:sub>
                          <m:r>
                            <a:rPr lang="en-001" b="0" i="1" smtClean="0">
                              <a:solidFill>
                                <a:srgbClr val="FF0000"/>
                              </a:solidFill>
                              <a:latin typeface="Cambria Math" panose="02040503050406030204" pitchFamily="18" charset="0"/>
                            </a:rPr>
                            <m:t>𝐿𝐵</m:t>
                          </m:r>
                        </m:sub>
                      </m:sSub>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0</m:t>
                      </m:r>
                      <m:r>
                        <a:rPr lang="en-001" b="0" i="1" smtClean="0">
                          <a:solidFill>
                            <a:srgbClr val="FF0000"/>
                          </a:solidFill>
                          <a:latin typeface="Cambria Math" panose="02040503050406030204" pitchFamily="18" charset="0"/>
                        </a:rPr>
                        <m:t>.</m:t>
                      </m:r>
                      <m:r>
                        <a:rPr lang="en-001" b="0" i="1" smtClean="0">
                          <a:solidFill>
                            <a:srgbClr val="FF0000"/>
                          </a:solidFill>
                          <a:latin typeface="Cambria Math" panose="02040503050406030204" pitchFamily="18" charset="0"/>
                        </a:rPr>
                        <m:t>6</m:t>
                      </m:r>
                    </m:oMath>
                  </m:oMathPara>
                </a14:m>
                <a:endParaRPr lang="en-001" b="0" dirty="0">
                  <a:solidFill>
                    <a:srgbClr val="FF0000"/>
                  </a:solidFill>
                </a:endParaRPr>
              </a:p>
              <a:p>
                <a:endParaRPr lang="en-US" dirty="0">
                  <a:solidFill>
                    <a:srgbClr val="FF0000"/>
                  </a:solidFill>
                </a:endParaRPr>
              </a:p>
            </p:txBody>
          </p:sp>
        </mc:Choice>
        <mc:Fallback xmlns="">
          <p:sp>
            <p:nvSpPr>
              <p:cNvPr id="21" name="TextBox 20">
                <a:extLst>
                  <a:ext uri="{FF2B5EF4-FFF2-40B4-BE49-F238E27FC236}">
                    <a16:creationId xmlns:a16="http://schemas.microsoft.com/office/drawing/2014/main" id="{27734271-D6A4-CC45-3BF1-5EAEFCE07EFC}"/>
                  </a:ext>
                </a:extLst>
              </p:cNvPr>
              <p:cNvSpPr txBox="1">
                <a:spLocks noRot="1" noChangeAspect="1" noMove="1" noResize="1" noEditPoints="1" noAdjustHandles="1" noChangeArrowheads="1" noChangeShapeType="1" noTextEdit="1"/>
              </p:cNvSpPr>
              <p:nvPr/>
            </p:nvSpPr>
            <p:spPr>
              <a:xfrm>
                <a:off x="10483907" y="433370"/>
                <a:ext cx="1660647" cy="1477328"/>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379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D4ED71-2746-3383-4E9A-E9D20AEFFDEA}"/>
              </a:ext>
            </a:extLst>
          </p:cNvPr>
          <p:cNvSpPr>
            <a:spLocks noGrp="1"/>
          </p:cNvSpPr>
          <p:nvPr>
            <p:ph type="sldNum" sz="quarter" idx="12"/>
          </p:nvPr>
        </p:nvSpPr>
        <p:spPr/>
        <p:txBody>
          <a:bodyPr/>
          <a:lstStyle/>
          <a:p>
            <a:fld id="{16DBD0CC-423F-4B58-AFF5-83B6DD233671}" type="slidenum">
              <a:rPr lang="en-IL" smtClean="0"/>
              <a:t>34</a:t>
            </a:fld>
            <a:endParaRPr lang="en-IL"/>
          </a:p>
        </p:txBody>
      </p:sp>
      <p:pic>
        <p:nvPicPr>
          <p:cNvPr id="6" name="Picture 5">
            <a:extLst>
              <a:ext uri="{FF2B5EF4-FFF2-40B4-BE49-F238E27FC236}">
                <a16:creationId xmlns:a16="http://schemas.microsoft.com/office/drawing/2014/main" id="{44AD2B39-51B5-DDCE-FF14-ABF04E06ECA9}"/>
              </a:ext>
            </a:extLst>
          </p:cNvPr>
          <p:cNvPicPr>
            <a:picLocks noChangeAspect="1"/>
          </p:cNvPicPr>
          <p:nvPr/>
        </p:nvPicPr>
        <p:blipFill>
          <a:blip r:embed="rId2"/>
          <a:stretch>
            <a:fillRect/>
          </a:stretch>
        </p:blipFill>
        <p:spPr>
          <a:xfrm>
            <a:off x="4377045" y="1296553"/>
            <a:ext cx="7408124" cy="5059797"/>
          </a:xfrm>
          <a:prstGeom prst="rect">
            <a:avLst/>
          </a:prstGeom>
        </p:spPr>
      </p:pic>
      <p:sp>
        <p:nvSpPr>
          <p:cNvPr id="11" name="TextBox 10">
            <a:extLst>
              <a:ext uri="{FF2B5EF4-FFF2-40B4-BE49-F238E27FC236}">
                <a16:creationId xmlns:a16="http://schemas.microsoft.com/office/drawing/2014/main" id="{BB3F6658-5C31-5BF8-6296-4EC1E8B399A1}"/>
              </a:ext>
            </a:extLst>
          </p:cNvPr>
          <p:cNvSpPr txBox="1"/>
          <p:nvPr/>
        </p:nvSpPr>
        <p:spPr>
          <a:xfrm>
            <a:off x="406831" y="183731"/>
            <a:ext cx="7324826" cy="707886"/>
          </a:xfrm>
          <a:prstGeom prst="rect">
            <a:avLst/>
          </a:prstGeom>
          <a:noFill/>
        </p:spPr>
        <p:txBody>
          <a:bodyPr wrap="none" rtlCol="1">
            <a:spAutoFit/>
          </a:bodyPr>
          <a:lstStyle/>
          <a:p>
            <a:r>
              <a:rPr lang="en-US" sz="4000" dirty="0"/>
              <a:t>Experimental Evaluation - Uniform</a:t>
            </a:r>
            <a:endParaRPr lang="he-IL" sz="4000" dirty="0"/>
          </a:p>
        </p:txBody>
      </p:sp>
      <p:sp>
        <p:nvSpPr>
          <p:cNvPr id="5" name="TextBox 4">
            <a:extLst>
              <a:ext uri="{FF2B5EF4-FFF2-40B4-BE49-F238E27FC236}">
                <a16:creationId xmlns:a16="http://schemas.microsoft.com/office/drawing/2014/main" id="{86697C00-82DC-D2BB-5EDF-37136CDA652C}"/>
              </a:ext>
            </a:extLst>
          </p:cNvPr>
          <p:cNvSpPr txBox="1"/>
          <p:nvPr/>
        </p:nvSpPr>
        <p:spPr>
          <a:xfrm>
            <a:off x="230561" y="917912"/>
            <a:ext cx="4264321" cy="5355312"/>
          </a:xfrm>
          <a:prstGeom prst="rect">
            <a:avLst/>
          </a:prstGeom>
          <a:noFill/>
        </p:spPr>
        <p:txBody>
          <a:bodyPr wrap="square" rtlCol="0">
            <a:spAutoFit/>
          </a:bodyPr>
          <a:lstStyle/>
          <a:p>
            <a:pPr marL="285750" indent="-285750">
              <a:buFont typeface="Arial" panose="020B0604020202020204" pitchFamily="34" charset="0"/>
              <a:buChar char="•"/>
            </a:pPr>
            <a:r>
              <a:rPr lang="en-001" dirty="0"/>
              <a:t>CNU goes in straight lines and ignores uncertainty (expected)</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CNU produces the largest estimation error (expected)</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are very similar in performance</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Planning time in GBS and GBS-ML increase when turns are required</a:t>
            </a:r>
            <a:br>
              <a:rPr lang="en-001" dirty="0"/>
            </a:br>
            <a:r>
              <a:rPr lang="en-001" dirty="0"/>
              <a:t>(more iterations in gradient decent)</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is also able to produce plan that satisfies soft uncertainty</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control effort is a-lot more significant (‘zig zag’ actions)</a:t>
            </a:r>
          </a:p>
        </p:txBody>
      </p:sp>
    </p:spTree>
    <p:extLst>
      <p:ext uri="{BB962C8B-B14F-4D97-AF65-F5344CB8AC3E}">
        <p14:creationId xmlns:p14="http://schemas.microsoft.com/office/powerpoint/2010/main" val="384081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C8C56D-710C-A571-E7F8-B23775C6D690}"/>
              </a:ext>
            </a:extLst>
          </p:cNvPr>
          <p:cNvSpPr>
            <a:spLocks noGrp="1"/>
          </p:cNvSpPr>
          <p:nvPr>
            <p:ph type="sldNum" sz="quarter" idx="12"/>
          </p:nvPr>
        </p:nvSpPr>
        <p:spPr/>
        <p:txBody>
          <a:bodyPr/>
          <a:lstStyle/>
          <a:p>
            <a:fld id="{16DBD0CC-423F-4B58-AFF5-83B6DD233671}" type="slidenum">
              <a:rPr lang="en-IL" smtClean="0"/>
              <a:t>35</a:t>
            </a:fld>
            <a:endParaRPr lang="en-IL"/>
          </a:p>
        </p:txBody>
      </p:sp>
      <p:sp>
        <p:nvSpPr>
          <p:cNvPr id="7" name="TextBox 6">
            <a:extLst>
              <a:ext uri="{FF2B5EF4-FFF2-40B4-BE49-F238E27FC236}">
                <a16:creationId xmlns:a16="http://schemas.microsoft.com/office/drawing/2014/main" id="{CA93542B-13DF-5AD9-45CA-08D658E4F080}"/>
              </a:ext>
            </a:extLst>
          </p:cNvPr>
          <p:cNvSpPr txBox="1"/>
          <p:nvPr/>
        </p:nvSpPr>
        <p:spPr>
          <a:xfrm>
            <a:off x="406831" y="183731"/>
            <a:ext cx="6705618" cy="707886"/>
          </a:xfrm>
          <a:prstGeom prst="rect">
            <a:avLst/>
          </a:prstGeom>
          <a:noFill/>
        </p:spPr>
        <p:txBody>
          <a:bodyPr wrap="none" rtlCol="1">
            <a:spAutoFit/>
          </a:bodyPr>
          <a:lstStyle/>
          <a:p>
            <a:r>
              <a:rPr lang="en-US" sz="4000" dirty="0"/>
              <a:t>Experimental Evaluation - Oasis</a:t>
            </a:r>
            <a:endParaRPr lang="he-IL" sz="4000" dirty="0"/>
          </a:p>
        </p:txBody>
      </p:sp>
      <p:pic>
        <p:nvPicPr>
          <p:cNvPr id="3" name="Picture 2">
            <a:extLst>
              <a:ext uri="{FF2B5EF4-FFF2-40B4-BE49-F238E27FC236}">
                <a16:creationId xmlns:a16="http://schemas.microsoft.com/office/drawing/2014/main" id="{FB832770-080E-2FE1-48AA-69F8F861E715}"/>
              </a:ext>
            </a:extLst>
          </p:cNvPr>
          <p:cNvPicPr>
            <a:picLocks noChangeAspect="1"/>
          </p:cNvPicPr>
          <p:nvPr/>
        </p:nvPicPr>
        <p:blipFill>
          <a:blip r:embed="rId2"/>
          <a:stretch>
            <a:fillRect/>
          </a:stretch>
        </p:blipFill>
        <p:spPr>
          <a:xfrm>
            <a:off x="4068126" y="1015456"/>
            <a:ext cx="7827211" cy="5209074"/>
          </a:xfrm>
          <a:prstGeom prst="rect">
            <a:avLst/>
          </a:prstGeom>
        </p:spPr>
      </p:pic>
      <p:sp>
        <p:nvSpPr>
          <p:cNvPr id="9" name="TextBox 8">
            <a:extLst>
              <a:ext uri="{FF2B5EF4-FFF2-40B4-BE49-F238E27FC236}">
                <a16:creationId xmlns:a16="http://schemas.microsoft.com/office/drawing/2014/main" id="{72D27F56-8A67-62DB-8156-BC436D4CD81B}"/>
              </a:ext>
            </a:extLst>
          </p:cNvPr>
          <p:cNvSpPr txBox="1"/>
          <p:nvPr/>
        </p:nvSpPr>
        <p:spPr>
          <a:xfrm>
            <a:off x="120392" y="1015456"/>
            <a:ext cx="4264321" cy="3416320"/>
          </a:xfrm>
          <a:prstGeom prst="rect">
            <a:avLst/>
          </a:prstGeom>
          <a:noFill/>
        </p:spPr>
        <p:txBody>
          <a:bodyPr wrap="square" rtlCol="0">
            <a:spAutoFit/>
          </a:bodyPr>
          <a:lstStyle/>
          <a:p>
            <a:r>
              <a:rPr lang="en-001" u="sng" dirty="0"/>
              <a:t>Summarization</a:t>
            </a:r>
            <a:r>
              <a:rPr lang="en-001" dirty="0"/>
              <a:t>:</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CNU is ‘cheap’ but produces large estimation error</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are very similar in performance</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computations increase when turning</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has high control effort</a:t>
            </a:r>
          </a:p>
        </p:txBody>
      </p:sp>
    </p:spTree>
    <p:extLst>
      <p:ext uri="{BB962C8B-B14F-4D97-AF65-F5344CB8AC3E}">
        <p14:creationId xmlns:p14="http://schemas.microsoft.com/office/powerpoint/2010/main" val="2758154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2534A5-C1B5-FAE8-B2AD-E673263F07DC}"/>
              </a:ext>
            </a:extLst>
          </p:cNvPr>
          <p:cNvSpPr>
            <a:spLocks noGrp="1"/>
          </p:cNvSpPr>
          <p:nvPr>
            <p:ph type="sldNum" sz="quarter" idx="12"/>
          </p:nvPr>
        </p:nvSpPr>
        <p:spPr/>
        <p:txBody>
          <a:bodyPr/>
          <a:lstStyle/>
          <a:p>
            <a:fld id="{16DBD0CC-423F-4B58-AFF5-83B6DD233671}" type="slidenum">
              <a:rPr lang="en-IL" smtClean="0"/>
              <a:t>36</a:t>
            </a:fld>
            <a:endParaRPr lang="en-IL"/>
          </a:p>
        </p:txBody>
      </p:sp>
      <p:pic>
        <p:nvPicPr>
          <p:cNvPr id="6" name="Picture 5">
            <a:extLst>
              <a:ext uri="{FF2B5EF4-FFF2-40B4-BE49-F238E27FC236}">
                <a16:creationId xmlns:a16="http://schemas.microsoft.com/office/drawing/2014/main" id="{C17793F8-CDDC-1EA0-332B-8422BDC659D9}"/>
              </a:ext>
            </a:extLst>
          </p:cNvPr>
          <p:cNvPicPr>
            <a:picLocks noChangeAspect="1"/>
          </p:cNvPicPr>
          <p:nvPr/>
        </p:nvPicPr>
        <p:blipFill>
          <a:blip r:embed="rId2"/>
          <a:stretch>
            <a:fillRect/>
          </a:stretch>
        </p:blipFill>
        <p:spPr>
          <a:xfrm>
            <a:off x="4384713" y="1123702"/>
            <a:ext cx="7503703" cy="5122862"/>
          </a:xfrm>
          <a:prstGeom prst="rect">
            <a:avLst/>
          </a:prstGeom>
        </p:spPr>
      </p:pic>
      <p:sp>
        <p:nvSpPr>
          <p:cNvPr id="7" name="TextBox 6">
            <a:extLst>
              <a:ext uri="{FF2B5EF4-FFF2-40B4-BE49-F238E27FC236}">
                <a16:creationId xmlns:a16="http://schemas.microsoft.com/office/drawing/2014/main" id="{F7A50A37-6EB1-F982-4AD7-394BD18A2C3D}"/>
              </a:ext>
            </a:extLst>
          </p:cNvPr>
          <p:cNvSpPr txBox="1"/>
          <p:nvPr/>
        </p:nvSpPr>
        <p:spPr>
          <a:xfrm>
            <a:off x="406831" y="183731"/>
            <a:ext cx="7249805" cy="707886"/>
          </a:xfrm>
          <a:prstGeom prst="rect">
            <a:avLst/>
          </a:prstGeom>
          <a:noFill/>
        </p:spPr>
        <p:txBody>
          <a:bodyPr wrap="none" rtlCol="1">
            <a:spAutoFit/>
          </a:bodyPr>
          <a:lstStyle/>
          <a:p>
            <a:r>
              <a:rPr lang="en-US" sz="4000" dirty="0"/>
              <a:t>Experimental Evaluation - Clusters</a:t>
            </a:r>
            <a:endParaRPr lang="he-IL" sz="4000" dirty="0"/>
          </a:p>
        </p:txBody>
      </p:sp>
      <p:sp>
        <p:nvSpPr>
          <p:cNvPr id="5" name="TextBox 4">
            <a:extLst>
              <a:ext uri="{FF2B5EF4-FFF2-40B4-BE49-F238E27FC236}">
                <a16:creationId xmlns:a16="http://schemas.microsoft.com/office/drawing/2014/main" id="{A4570A30-84CA-26BD-17B5-C80133785628}"/>
              </a:ext>
            </a:extLst>
          </p:cNvPr>
          <p:cNvSpPr txBox="1"/>
          <p:nvPr/>
        </p:nvSpPr>
        <p:spPr>
          <a:xfrm>
            <a:off x="120392" y="1015456"/>
            <a:ext cx="4264321" cy="3416320"/>
          </a:xfrm>
          <a:prstGeom prst="rect">
            <a:avLst/>
          </a:prstGeom>
          <a:noFill/>
        </p:spPr>
        <p:txBody>
          <a:bodyPr wrap="square" rtlCol="0">
            <a:spAutoFit/>
          </a:bodyPr>
          <a:lstStyle/>
          <a:p>
            <a:r>
              <a:rPr lang="en-001" u="sng" dirty="0"/>
              <a:t>Summarization</a:t>
            </a:r>
            <a:r>
              <a:rPr lang="en-001" dirty="0"/>
              <a:t>:</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CNU is ‘cheap’ but produces large estimation error</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are very similar in performance</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GBS and GBS-ML computations increase when turning</a:t>
            </a:r>
          </a:p>
          <a:p>
            <a:pPr marL="285750" indent="-285750">
              <a:buFont typeface="Arial" panose="020B0604020202020204" pitchFamily="34" charset="0"/>
              <a:buChar char="•"/>
            </a:pPr>
            <a:endParaRPr lang="en-001" dirty="0"/>
          </a:p>
          <a:p>
            <a:pPr marL="285750" indent="-285750">
              <a:buFont typeface="Arial" panose="020B0604020202020204" pitchFamily="34" charset="0"/>
              <a:buChar char="•"/>
            </a:pPr>
            <a:r>
              <a:rPr lang="en-001" dirty="0"/>
              <a:t>Discrete approach has high control effort</a:t>
            </a:r>
          </a:p>
        </p:txBody>
      </p:sp>
    </p:spTree>
    <p:extLst>
      <p:ext uri="{BB962C8B-B14F-4D97-AF65-F5344CB8AC3E}">
        <p14:creationId xmlns:p14="http://schemas.microsoft.com/office/powerpoint/2010/main" val="2837763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A2660D-6E33-403F-D99A-84D2EC7E2D97}"/>
              </a:ext>
            </a:extLst>
          </p:cNvPr>
          <p:cNvSpPr>
            <a:spLocks noGrp="1"/>
          </p:cNvSpPr>
          <p:nvPr>
            <p:ph type="sldNum" sz="quarter" idx="12"/>
          </p:nvPr>
        </p:nvSpPr>
        <p:spPr/>
        <p:txBody>
          <a:bodyPr/>
          <a:lstStyle/>
          <a:p>
            <a:fld id="{16DBD0CC-423F-4B58-AFF5-83B6DD233671}" type="slidenum">
              <a:rPr lang="en-IL" smtClean="0"/>
              <a:t>37</a:t>
            </a:fld>
            <a:endParaRPr lang="en-IL"/>
          </a:p>
        </p:txBody>
      </p:sp>
      <p:pic>
        <p:nvPicPr>
          <p:cNvPr id="3" name="Picture 2" descr="Chart, scatter chart&#10;&#10;Description automatically generated">
            <a:extLst>
              <a:ext uri="{FF2B5EF4-FFF2-40B4-BE49-F238E27FC236}">
                <a16:creationId xmlns:a16="http://schemas.microsoft.com/office/drawing/2014/main" id="{6EB63BDB-98B0-6BAC-D4DB-844AA8DE8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1413" y="188456"/>
            <a:ext cx="7890933" cy="59182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E91C38-463F-A0F5-3F37-FBF48C48E8DE}"/>
                  </a:ext>
                </a:extLst>
              </p:cNvPr>
              <p:cNvSpPr txBox="1"/>
              <p:nvPr/>
            </p:nvSpPr>
            <p:spPr>
              <a:xfrm>
                <a:off x="558800" y="137159"/>
                <a:ext cx="4030975" cy="6401753"/>
              </a:xfrm>
              <a:prstGeom prst="rect">
                <a:avLst/>
              </a:prstGeom>
              <a:noFill/>
            </p:spPr>
            <p:txBody>
              <a:bodyPr wrap="none" rtlCol="0">
                <a:spAutoFit/>
              </a:bodyPr>
              <a:lstStyle/>
              <a:p>
                <a:pPr>
                  <a:lnSpc>
                    <a:spcPct val="150000"/>
                  </a:lnSpc>
                </a:pPr>
                <a:r>
                  <a:rPr lang="en-US" sz="2000" b="0" i="0" u="sng" dirty="0"/>
                  <a:t>Parameter List</a:t>
                </a:r>
              </a:p>
              <a:p>
                <a:pPr>
                  <a:lnSpc>
                    <a:spcPct val="150000"/>
                  </a:lnSpc>
                </a:pPr>
                <a14:m>
                  <m:oMath xmlns:m="http://schemas.openxmlformats.org/officeDocument/2006/math">
                    <m:r>
                      <m:rPr>
                        <m:sty m:val="p"/>
                      </m:rPr>
                      <a:rPr lang="en-US" sz="2000" b="0" i="0" smtClean="0">
                        <a:latin typeface="Cambria Math" panose="02040503050406030204" pitchFamily="18" charset="0"/>
                      </a:rPr>
                      <m:t>ϕ</m:t>
                    </m:r>
                  </m:oMath>
                </a14:m>
                <a:r>
                  <a:rPr lang="en-US" sz="2000" b="0" dirty="0"/>
                  <a:t> – robot FOV</a:t>
                </a:r>
              </a:p>
              <a:p>
                <a:pPr>
                  <a:lnSpc>
                    <a:spcPct val="150000"/>
                  </a:lnSpc>
                </a:pPr>
                <a14:m>
                  <m:oMath xmlns:m="http://schemas.openxmlformats.org/officeDocument/2006/math">
                    <m:r>
                      <m:rPr>
                        <m:sty m:val="p"/>
                      </m:rPr>
                      <a:rPr lang="en-US" sz="2000" b="0" i="0" smtClean="0">
                        <a:latin typeface="Cambria Math" panose="02040503050406030204" pitchFamily="18" charset="0"/>
                      </a:rPr>
                      <m:t>r</m:t>
                    </m:r>
                  </m:oMath>
                </a14:m>
                <a:r>
                  <a:rPr lang="en-US" sz="2000" b="0" dirty="0"/>
                  <a:t> – robot range</a:t>
                </a:r>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Σ</m:t>
                        </m:r>
                      </m:e>
                      <m:sub>
                        <m:r>
                          <m:rPr>
                            <m:sty m:val="p"/>
                          </m:rPr>
                          <a:rPr lang="en-US" sz="2000" b="0" i="0" smtClean="0">
                            <a:latin typeface="Cambria Math" panose="02040503050406030204" pitchFamily="18" charset="0"/>
                          </a:rPr>
                          <m:t>w</m:t>
                        </m:r>
                      </m:sub>
                    </m:sSub>
                    <m:r>
                      <a:rPr lang="en-US" sz="2000" b="0" i="0" smtClean="0">
                        <a:latin typeface="Cambria Math" panose="02040503050406030204" pitchFamily="18" charset="0"/>
                      </a:rPr>
                      <m:t> </m:t>
                    </m:r>
                  </m:oMath>
                </a14:m>
                <a:r>
                  <a:rPr lang="en-US" sz="2000" dirty="0"/>
                  <a:t>– motion covariance</a:t>
                </a:r>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Σ</m:t>
                        </m:r>
                      </m:e>
                      <m:sub>
                        <m:r>
                          <m:rPr>
                            <m:sty m:val="p"/>
                          </m:rPr>
                          <a:rPr lang="en-US" sz="2000" b="0" i="0" smtClean="0">
                            <a:latin typeface="Cambria Math" panose="02040503050406030204" pitchFamily="18" charset="0"/>
                          </a:rPr>
                          <m:t>v</m:t>
                        </m:r>
                      </m:sub>
                    </m:sSub>
                  </m:oMath>
                </a14:m>
                <a:r>
                  <a:rPr lang="en-US" sz="2000" b="0" dirty="0"/>
                  <a:t> </a:t>
                </a:r>
                <a:r>
                  <a:rPr lang="en-US" sz="2000" dirty="0"/>
                  <a:t>–</a:t>
                </a:r>
                <a:r>
                  <a:rPr lang="en-US" sz="2000" b="0" dirty="0"/>
                  <a:t> measurement covariance</a:t>
                </a:r>
                <a:endParaRPr lang="en-US" sz="2000" dirty="0"/>
              </a:p>
              <a:p>
                <a:pPr>
                  <a:lnSpc>
                    <a:spcPct val="150000"/>
                  </a:lnSpc>
                </a:pPr>
                <a14:m>
                  <m:oMath xmlns:m="http://schemas.openxmlformats.org/officeDocument/2006/math">
                    <m:r>
                      <m:rPr>
                        <m:sty m:val="p"/>
                      </m:rPr>
                      <a:rPr lang="en-US" sz="2000" b="0" i="0" smtClean="0">
                        <a:latin typeface="Cambria Math" panose="02040503050406030204" pitchFamily="18" charset="0"/>
                      </a:rPr>
                      <m:t>ϵ</m:t>
                    </m:r>
                  </m:oMath>
                </a14:m>
                <a:r>
                  <a:rPr lang="en-US" sz="2000" b="0" dirty="0"/>
                  <a:t> </a:t>
                </a:r>
                <a:r>
                  <a:rPr lang="en-US" sz="2000" dirty="0"/>
                  <a:t>–</a:t>
                </a:r>
                <a:r>
                  <a:rPr lang="en-US" sz="2000" b="0" dirty="0"/>
                  <a:t>  gradient decent  eps</a:t>
                </a:r>
              </a:p>
              <a:p>
                <a:pPr>
                  <a:lnSpc>
                    <a:spcPct val="150000"/>
                  </a:lnSpc>
                </a:pPr>
                <a14:m>
                  <m:oMath xmlns:m="http://schemas.openxmlformats.org/officeDocument/2006/math">
                    <m:r>
                      <a:rPr lang="en-US" sz="2000" b="0" i="1" smtClean="0">
                        <a:latin typeface="Cambria Math" panose="02040503050406030204" pitchFamily="18" charset="0"/>
                      </a:rPr>
                      <m:t>𝜆</m:t>
                    </m:r>
                  </m:oMath>
                </a14:m>
                <a:r>
                  <a:rPr lang="en-US" sz="2000" b="0" dirty="0"/>
                  <a:t> – gradient decent learning rate</a:t>
                </a:r>
                <a:endParaRPr lang="en-US" sz="2000" dirty="0"/>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max</m:t>
                        </m:r>
                      </m:sub>
                    </m:sSub>
                  </m:oMath>
                </a14:m>
                <a:r>
                  <a:rPr lang="en-US" sz="2000" b="0" dirty="0"/>
                  <a:t> - gradient decent max iterations</a:t>
                </a:r>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m:t>
                        </m:r>
                      </m:e>
                      <m:sub>
                        <m:r>
                          <m:rPr>
                            <m:sty m:val="p"/>
                          </m:rPr>
                          <a:rPr lang="en-US" sz="2000" b="0" i="0" smtClean="0">
                            <a:latin typeface="Cambria Math" panose="02040503050406030204" pitchFamily="18" charset="0"/>
                          </a:rPr>
                          <m:t>u</m:t>
                        </m:r>
                      </m:sub>
                    </m:sSub>
                    <m:r>
                      <a:rPr lang="en-US" sz="2000" b="0" i="0" smtClean="0">
                        <a:latin typeface="Cambria Math" panose="02040503050406030204" pitchFamily="18" charset="0"/>
                      </a:rPr>
                      <m:t> </m:t>
                    </m:r>
                  </m:oMath>
                </a14:m>
                <a:r>
                  <a:rPr lang="en-US" sz="2000" b="0" dirty="0"/>
                  <a:t>- control effort weight</a:t>
                </a:r>
              </a:p>
              <a:p>
                <a:pPr>
                  <a:lnSpc>
                    <a:spcPct val="150000"/>
                  </a:lnSpc>
                </a:pPr>
                <a14:m>
                  <m:oMath xmlns:m="http://schemas.openxmlformats.org/officeDocument/2006/math">
                    <m:r>
                      <m:rPr>
                        <m:sty m:val="p"/>
                      </m:rPr>
                      <a:rPr lang="en-US" sz="2000" b="0" i="0" smtClean="0">
                        <a:latin typeface="Cambria Math" panose="02040503050406030204" pitchFamily="18" charset="0"/>
                      </a:rPr>
                      <m:t>β</m:t>
                    </m:r>
                  </m:oMath>
                </a14:m>
                <a:r>
                  <a:rPr lang="en-US" sz="2000" b="0" dirty="0"/>
                  <a:t> – covariance limit</a:t>
                </a:r>
              </a:p>
              <a:p>
                <a:pPr>
                  <a:lnSpc>
                    <a:spcPct val="150000"/>
                  </a:lnSpc>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α</m:t>
                        </m:r>
                      </m:e>
                      <m:sub>
                        <m:r>
                          <m:rPr>
                            <m:sty m:val="p"/>
                          </m:rPr>
                          <a:rPr lang="en-US" sz="2000" b="0" i="0" smtClean="0">
                            <a:latin typeface="Cambria Math" panose="02040503050406030204" pitchFamily="18" charset="0"/>
                          </a:rPr>
                          <m:t>LB</m:t>
                        </m:r>
                      </m:sub>
                    </m:sSub>
                  </m:oMath>
                </a14:m>
                <a:r>
                  <a:rPr lang="en-US" sz="2000" dirty="0"/>
                  <a:t> - logic controller</a:t>
                </a:r>
              </a:p>
              <a:p>
                <a:pPr>
                  <a:lnSpc>
                    <a:spcPct val="150000"/>
                  </a:lnSpc>
                </a:pPr>
                <a:endParaRPr lang="en-US" sz="2000" dirty="0"/>
              </a:p>
              <a:p>
                <a:pPr>
                  <a:lnSpc>
                    <a:spcPct val="150000"/>
                  </a:lnSpc>
                </a:pPr>
                <a:r>
                  <a:rPr lang="en-US" sz="2000" dirty="0"/>
                  <a:t>&lt;default isam2 parameters&gt;</a:t>
                </a:r>
              </a:p>
              <a:p>
                <a:endParaRPr lang="en-US" sz="2000" dirty="0"/>
              </a:p>
            </p:txBody>
          </p:sp>
        </mc:Choice>
        <mc:Fallback xmlns="">
          <p:sp>
            <p:nvSpPr>
              <p:cNvPr id="2" name="TextBox 1">
                <a:extLst>
                  <a:ext uri="{FF2B5EF4-FFF2-40B4-BE49-F238E27FC236}">
                    <a16:creationId xmlns:a16="http://schemas.microsoft.com/office/drawing/2014/main" id="{8AE91C38-463F-A0F5-3F37-FBF48C48E8DE}"/>
                  </a:ext>
                </a:extLst>
              </p:cNvPr>
              <p:cNvSpPr txBox="1">
                <a:spLocks noRot="1" noChangeAspect="1" noMove="1" noResize="1" noEditPoints="1" noAdjustHandles="1" noChangeArrowheads="1" noChangeShapeType="1" noTextEdit="1"/>
              </p:cNvSpPr>
              <p:nvPr/>
            </p:nvSpPr>
            <p:spPr>
              <a:xfrm>
                <a:off x="558800" y="137159"/>
                <a:ext cx="4030975" cy="6401753"/>
              </a:xfrm>
              <a:prstGeom prst="rect">
                <a:avLst/>
              </a:prstGeom>
              <a:blipFill>
                <a:blip r:embed="rId3"/>
                <a:stretch>
                  <a:fillRect l="-1664" r="-908"/>
                </a:stretch>
              </a:blipFill>
            </p:spPr>
            <p:txBody>
              <a:bodyPr/>
              <a:lstStyle/>
              <a:p>
                <a:r>
                  <a:rPr lang="en-US">
                    <a:noFill/>
                  </a:rPr>
                  <a:t> </a:t>
                </a:r>
              </a:p>
            </p:txBody>
          </p:sp>
        </mc:Fallback>
      </mc:AlternateContent>
    </p:spTree>
    <p:extLst>
      <p:ext uri="{BB962C8B-B14F-4D97-AF65-F5344CB8AC3E}">
        <p14:creationId xmlns:p14="http://schemas.microsoft.com/office/powerpoint/2010/main" val="2252824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38</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9865008" cy="707886"/>
          </a:xfrm>
          <a:prstGeom prst="rect">
            <a:avLst/>
          </a:prstGeom>
          <a:noFill/>
        </p:spPr>
        <p:txBody>
          <a:bodyPr wrap="none" rtlCol="1">
            <a:spAutoFit/>
          </a:bodyPr>
          <a:lstStyle/>
          <a:p>
            <a:r>
              <a:rPr lang="en-US" sz="4000" dirty="0"/>
              <a:t>Deliberation and Possible Extensions - Weights</a:t>
            </a:r>
            <a:endParaRPr lang="he-IL" sz="4000" dirty="0"/>
          </a:p>
        </p:txBody>
      </p:sp>
      <p:pic>
        <p:nvPicPr>
          <p:cNvPr id="9" name="Picture 8">
            <a:extLst>
              <a:ext uri="{FF2B5EF4-FFF2-40B4-BE49-F238E27FC236}">
                <a16:creationId xmlns:a16="http://schemas.microsoft.com/office/drawing/2014/main" id="{2793A394-AE73-C264-90D0-7742F7658E6A}"/>
              </a:ext>
            </a:extLst>
          </p:cNvPr>
          <p:cNvPicPr>
            <a:picLocks noChangeAspect="1"/>
          </p:cNvPicPr>
          <p:nvPr/>
        </p:nvPicPr>
        <p:blipFill>
          <a:blip r:embed="rId3"/>
          <a:stretch>
            <a:fillRect/>
          </a:stretch>
        </p:blipFill>
        <p:spPr>
          <a:xfrm>
            <a:off x="8030751" y="1174211"/>
            <a:ext cx="3902898" cy="2836945"/>
          </a:xfrm>
          <a:prstGeom prst="rect">
            <a:avLst/>
          </a:prstGeom>
        </p:spPr>
      </p:pic>
      <p:pic>
        <p:nvPicPr>
          <p:cNvPr id="11" name="Picture 10">
            <a:extLst>
              <a:ext uri="{FF2B5EF4-FFF2-40B4-BE49-F238E27FC236}">
                <a16:creationId xmlns:a16="http://schemas.microsoft.com/office/drawing/2014/main" id="{FB1FDDCB-5581-20F1-D7D7-67826B12466B}"/>
              </a:ext>
            </a:extLst>
          </p:cNvPr>
          <p:cNvPicPr>
            <a:picLocks noChangeAspect="1"/>
          </p:cNvPicPr>
          <p:nvPr/>
        </p:nvPicPr>
        <p:blipFill>
          <a:blip r:embed="rId4"/>
          <a:stretch>
            <a:fillRect/>
          </a:stretch>
        </p:blipFill>
        <p:spPr>
          <a:xfrm>
            <a:off x="2362200" y="5759118"/>
            <a:ext cx="3733800" cy="447675"/>
          </a:xfrm>
          <a:prstGeom prst="rect">
            <a:avLst/>
          </a:prstGeom>
        </p:spPr>
      </p:pic>
      <p:pic>
        <p:nvPicPr>
          <p:cNvPr id="13" name="Picture 12">
            <a:extLst>
              <a:ext uri="{FF2B5EF4-FFF2-40B4-BE49-F238E27FC236}">
                <a16:creationId xmlns:a16="http://schemas.microsoft.com/office/drawing/2014/main" id="{7A0394D7-877B-2B74-7AF2-4FA970C7EA9A}"/>
              </a:ext>
            </a:extLst>
          </p:cNvPr>
          <p:cNvPicPr>
            <a:picLocks noChangeAspect="1"/>
          </p:cNvPicPr>
          <p:nvPr/>
        </p:nvPicPr>
        <p:blipFill>
          <a:blip r:embed="rId5"/>
          <a:stretch>
            <a:fillRect/>
          </a:stretch>
        </p:blipFill>
        <p:spPr>
          <a:xfrm>
            <a:off x="8198932" y="4011156"/>
            <a:ext cx="2919665" cy="2345194"/>
          </a:xfrm>
          <a:prstGeom prst="rect">
            <a:avLst/>
          </a:prstGeom>
        </p:spPr>
      </p:pic>
      <p:pic>
        <p:nvPicPr>
          <p:cNvPr id="15" name="Picture 14">
            <a:extLst>
              <a:ext uri="{FF2B5EF4-FFF2-40B4-BE49-F238E27FC236}">
                <a16:creationId xmlns:a16="http://schemas.microsoft.com/office/drawing/2014/main" id="{D92FF243-6700-697B-A6E3-688037B8AC57}"/>
              </a:ext>
            </a:extLst>
          </p:cNvPr>
          <p:cNvPicPr>
            <a:picLocks noChangeAspect="1"/>
          </p:cNvPicPr>
          <p:nvPr/>
        </p:nvPicPr>
        <p:blipFill>
          <a:blip r:embed="rId6"/>
          <a:stretch>
            <a:fillRect/>
          </a:stretch>
        </p:blipFill>
        <p:spPr>
          <a:xfrm>
            <a:off x="1615084" y="3005721"/>
            <a:ext cx="5372100" cy="542925"/>
          </a:xfrm>
          <a:prstGeom prst="rect">
            <a:avLst/>
          </a:prstGeom>
        </p:spPr>
      </p:pic>
      <p:pic>
        <p:nvPicPr>
          <p:cNvPr id="17" name="Picture 16">
            <a:extLst>
              <a:ext uri="{FF2B5EF4-FFF2-40B4-BE49-F238E27FC236}">
                <a16:creationId xmlns:a16="http://schemas.microsoft.com/office/drawing/2014/main" id="{B962B18D-9643-D879-BA03-015DB0DE1544}"/>
              </a:ext>
            </a:extLst>
          </p:cNvPr>
          <p:cNvPicPr>
            <a:picLocks noChangeAspect="1"/>
          </p:cNvPicPr>
          <p:nvPr/>
        </p:nvPicPr>
        <p:blipFill>
          <a:blip r:embed="rId7"/>
          <a:stretch>
            <a:fillRect/>
          </a:stretch>
        </p:blipFill>
        <p:spPr>
          <a:xfrm>
            <a:off x="1267421" y="3777793"/>
            <a:ext cx="6067425" cy="46672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D79FDBC-CC1A-5976-7C68-8C36B2329687}"/>
                  </a:ext>
                </a:extLst>
              </p:cNvPr>
              <p:cNvSpPr txBox="1"/>
              <p:nvPr/>
            </p:nvSpPr>
            <p:spPr>
              <a:xfrm>
                <a:off x="584631" y="975449"/>
                <a:ext cx="5031827" cy="1785104"/>
              </a:xfrm>
              <a:prstGeom prst="rect">
                <a:avLst/>
              </a:prstGeom>
              <a:noFill/>
            </p:spPr>
            <p:txBody>
              <a:bodyPr wrap="none" rtlCol="0">
                <a:spAutoFit/>
              </a:bodyPr>
              <a:lstStyle/>
              <a:p>
                <a:r>
                  <a:rPr lang="en-US" sz="2200" u="sng" dirty="0"/>
                  <a:t>Assumptions:</a:t>
                </a:r>
              </a:p>
              <a:p>
                <a:pPr marL="457200" indent="-457200">
                  <a:buFont typeface="Arial" panose="020B0604020202020204" pitchFamily="34" charset="0"/>
                  <a:buChar char="•"/>
                </a:pPr>
                <a:r>
                  <a:rPr lang="en-US" sz="2200" dirty="0"/>
                  <a:t>Myopic setting</a:t>
                </a:r>
              </a:p>
              <a:p>
                <a:pPr marL="457200" indent="-457200">
                  <a:buFont typeface="Arial" panose="020B0604020202020204" pitchFamily="34" charset="0"/>
                  <a:buChar char="•"/>
                </a:pPr>
                <a:r>
                  <a:rPr lang="en-US" sz="2200" dirty="0"/>
                  <a:t>Linear motion model: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𝑘</m:t>
                        </m:r>
                        <m:r>
                          <a:rPr lang="en-US" sz="2200" b="0" i="1" smtClean="0">
                            <a:latin typeface="Cambria Math" panose="02040503050406030204" pitchFamily="18" charset="0"/>
                          </a:rPr>
                          <m:t>+</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𝑘</m:t>
                        </m:r>
                      </m:sub>
                    </m:sSub>
                  </m:oMath>
                </a14:m>
                <a:endParaRPr lang="en-US" sz="2200" dirty="0"/>
              </a:p>
              <a:p>
                <a:pPr marL="457200" indent="-457200">
                  <a:buFont typeface="Arial" panose="020B0604020202020204" pitchFamily="34" charset="0"/>
                  <a:buChar char="•"/>
                </a:pPr>
                <a14:m>
                  <m:oMath xmlns:m="http://schemas.openxmlformats.org/officeDocument/2006/math">
                    <m:r>
                      <a:rPr lang="en-US" sz="2200" i="1" smtClean="0">
                        <a:latin typeface="Cambria Math" panose="02040503050406030204" pitchFamily="18" charset="0"/>
                        <a:ea typeface="Cambria Math" panose="02040503050406030204" pitchFamily="18" charset="0"/>
                      </a:rPr>
                      <m:t>𝜁</m:t>
                    </m:r>
                    <m:d>
                      <m:dPr>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𝑢</m:t>
                            </m:r>
                          </m:e>
                          <m:sub>
                            <m:r>
                              <a:rPr lang="en-US" sz="2200" b="0" i="1" smtClean="0">
                                <a:latin typeface="Cambria Math" panose="02040503050406030204" pitchFamily="18" charset="0"/>
                                <a:ea typeface="Cambria Math" panose="02040503050406030204" pitchFamily="18" charset="0"/>
                              </a:rPr>
                              <m:t>𝑘</m:t>
                            </m:r>
                          </m:sub>
                        </m:sSub>
                      </m:e>
                    </m:d>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𝑢</m:t>
                        </m:r>
                      </m:e>
                      <m:sub>
                        <m:r>
                          <a:rPr lang="en-US" sz="2200" b="0" i="1" smtClean="0">
                            <a:latin typeface="Cambria Math" panose="02040503050406030204" pitchFamily="18" charset="0"/>
                            <a:ea typeface="Cambria Math" panose="02040503050406030204" pitchFamily="18" charset="0"/>
                          </a:rPr>
                          <m:t>𝑘</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acc>
                          <m:accPr>
                            <m:chr m:val="̅"/>
                            <m:ctrlPr>
                              <a:rPr lang="en-US" sz="2200" b="0" i="1" smtClean="0">
                                <a:latin typeface="Cambria Math" panose="02040503050406030204" pitchFamily="18" charset="0"/>
                                <a:ea typeface="Cambria Math" panose="02040503050406030204" pitchFamily="18" charset="0"/>
                              </a:rPr>
                            </m:ctrlPr>
                          </m:accPr>
                          <m:e>
                            <m:r>
                              <a:rPr lang="en-US" sz="2200" b="0" i="1" smtClean="0">
                                <a:latin typeface="Cambria Math" panose="02040503050406030204" pitchFamily="18" charset="0"/>
                                <a:ea typeface="Cambria Math" panose="02040503050406030204" pitchFamily="18" charset="0"/>
                              </a:rPr>
                              <m:t>𝑢</m:t>
                            </m:r>
                          </m:e>
                        </m:acc>
                      </m:e>
                      <m:sub>
                        <m:r>
                          <a:rPr lang="en-US" sz="2200" b="0" i="1" smtClean="0">
                            <a:latin typeface="Cambria Math" panose="02040503050406030204" pitchFamily="18" charset="0"/>
                            <a:ea typeface="Cambria Math" panose="02040503050406030204" pitchFamily="18" charset="0"/>
                          </a:rPr>
                          <m:t>𝑘</m:t>
                        </m:r>
                      </m:sub>
                    </m:sSub>
                  </m:oMath>
                </a14:m>
                <a:endParaRPr lang="en-US" sz="2200" dirty="0"/>
              </a:p>
              <a:p>
                <a:pPr marL="457200" indent="-457200">
                  <a:buFont typeface="Arial" panose="020B0604020202020204" pitchFamily="34" charset="0"/>
                  <a:buChar char="•"/>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𝑀</m:t>
                        </m:r>
                      </m:e>
                      <m:sub>
                        <m:r>
                          <a:rPr lang="en-US" sz="2200" b="0" i="1" smtClean="0">
                            <a:latin typeface="Cambria Math" panose="02040503050406030204" pitchFamily="18" charset="0"/>
                          </a:rPr>
                          <m:t>𝑢</m:t>
                        </m:r>
                      </m:sub>
                    </m:sSub>
                    <m:r>
                      <a:rPr lang="en-US" sz="2200" b="0" i="1" smtClean="0">
                        <a:latin typeface="Cambria Math" panose="02040503050406030204" pitchFamily="18" charset="0"/>
                      </a:rPr>
                      <m:t>=</m:t>
                    </m:r>
                    <m:r>
                      <a:rPr lang="en-US" sz="2200" b="0" i="1" smtClean="0">
                        <a:latin typeface="Cambria Math" panose="02040503050406030204" pitchFamily="18" charset="0"/>
                      </a:rPr>
                      <m:t>𝛾</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𝐼</m:t>
                        </m:r>
                      </m:e>
                      <m:sub>
                        <m:r>
                          <a:rPr lang="en-US" sz="2200" b="0" i="1" smtClean="0">
                            <a:latin typeface="Cambria Math" panose="02040503050406030204" pitchFamily="18" charset="0"/>
                          </a:rPr>
                          <m:t>3</m:t>
                        </m:r>
                      </m:sub>
                    </m:sSub>
                  </m:oMath>
                </a14:m>
                <a:endParaRPr lang="en-US" sz="2200" dirty="0"/>
              </a:p>
            </p:txBody>
          </p:sp>
        </mc:Choice>
        <mc:Fallback xmlns="">
          <p:sp>
            <p:nvSpPr>
              <p:cNvPr id="2" name="TextBox 1">
                <a:extLst>
                  <a:ext uri="{FF2B5EF4-FFF2-40B4-BE49-F238E27FC236}">
                    <a16:creationId xmlns:a16="http://schemas.microsoft.com/office/drawing/2014/main" id="{0D79FDBC-CC1A-5976-7C68-8C36B2329687}"/>
                  </a:ext>
                </a:extLst>
              </p:cNvPr>
              <p:cNvSpPr txBox="1">
                <a:spLocks noRot="1" noChangeAspect="1" noMove="1" noResize="1" noEditPoints="1" noAdjustHandles="1" noChangeArrowheads="1" noChangeShapeType="1" noTextEdit="1"/>
              </p:cNvSpPr>
              <p:nvPr/>
            </p:nvSpPr>
            <p:spPr>
              <a:xfrm>
                <a:off x="584631" y="975449"/>
                <a:ext cx="5031827" cy="1785104"/>
              </a:xfrm>
              <a:prstGeom prst="rect">
                <a:avLst/>
              </a:prstGeom>
              <a:blipFill>
                <a:blip r:embed="rId8"/>
                <a:stretch>
                  <a:fillRect l="-1576" t="-2389" b="-477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FE2EE7ED-385C-B287-6453-7DAFCCB03F89}"/>
              </a:ext>
            </a:extLst>
          </p:cNvPr>
          <p:cNvCxnSpPr/>
          <p:nvPr/>
        </p:nvCxnSpPr>
        <p:spPr>
          <a:xfrm>
            <a:off x="4301133" y="4610100"/>
            <a:ext cx="0" cy="901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84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39</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11569193" cy="707886"/>
          </a:xfrm>
          <a:prstGeom prst="rect">
            <a:avLst/>
          </a:prstGeom>
          <a:noFill/>
        </p:spPr>
        <p:txBody>
          <a:bodyPr wrap="none" rtlCol="1">
            <a:spAutoFit/>
          </a:bodyPr>
          <a:lstStyle/>
          <a:p>
            <a:r>
              <a:rPr lang="en-US" sz="4000" dirty="0"/>
              <a:t>Deliberation and Possible Extensions – Loopy Solutions</a:t>
            </a:r>
            <a:endParaRPr lang="he-IL" sz="4000" dirty="0"/>
          </a:p>
        </p:txBody>
      </p:sp>
      <p:pic>
        <p:nvPicPr>
          <p:cNvPr id="3" name="Picture 2">
            <a:extLst>
              <a:ext uri="{FF2B5EF4-FFF2-40B4-BE49-F238E27FC236}">
                <a16:creationId xmlns:a16="http://schemas.microsoft.com/office/drawing/2014/main" id="{F0B79777-6497-D24A-DC9F-BA5BA3B7857A}"/>
              </a:ext>
            </a:extLst>
          </p:cNvPr>
          <p:cNvPicPr>
            <a:picLocks noChangeAspect="1"/>
          </p:cNvPicPr>
          <p:nvPr/>
        </p:nvPicPr>
        <p:blipFill>
          <a:blip r:embed="rId2"/>
          <a:stretch>
            <a:fillRect/>
          </a:stretch>
        </p:blipFill>
        <p:spPr>
          <a:xfrm>
            <a:off x="1885950" y="1059971"/>
            <a:ext cx="8420100" cy="4086225"/>
          </a:xfrm>
          <a:prstGeom prst="rect">
            <a:avLst/>
          </a:prstGeom>
        </p:spPr>
      </p:pic>
      <p:sp>
        <p:nvSpPr>
          <p:cNvPr id="2" name="TextBox 1">
            <a:extLst>
              <a:ext uri="{FF2B5EF4-FFF2-40B4-BE49-F238E27FC236}">
                <a16:creationId xmlns:a16="http://schemas.microsoft.com/office/drawing/2014/main" id="{5AC18530-A12A-030E-2C65-B5181956403E}"/>
              </a:ext>
            </a:extLst>
          </p:cNvPr>
          <p:cNvSpPr txBox="1"/>
          <p:nvPr/>
        </p:nvSpPr>
        <p:spPr>
          <a:xfrm>
            <a:off x="762000" y="5329937"/>
            <a:ext cx="5956759" cy="954107"/>
          </a:xfrm>
          <a:prstGeom prst="rect">
            <a:avLst/>
          </a:prstGeom>
          <a:noFill/>
        </p:spPr>
        <p:txBody>
          <a:bodyPr wrap="none" rtlCol="0">
            <a:spAutoFit/>
          </a:bodyPr>
          <a:lstStyle/>
          <a:p>
            <a:r>
              <a:rPr lang="en-US" sz="2800" dirty="0"/>
              <a:t>Sometimes a goal is just out of reach….</a:t>
            </a:r>
          </a:p>
          <a:p>
            <a:endParaRPr lang="en-US" sz="2800" dirty="0"/>
          </a:p>
        </p:txBody>
      </p:sp>
      <p:cxnSp>
        <p:nvCxnSpPr>
          <p:cNvPr id="7" name="Straight Arrow Connector 6">
            <a:extLst>
              <a:ext uri="{FF2B5EF4-FFF2-40B4-BE49-F238E27FC236}">
                <a16:creationId xmlns:a16="http://schemas.microsoft.com/office/drawing/2014/main" id="{8B65588A-38A4-00E9-7F32-88061454F2E3}"/>
              </a:ext>
            </a:extLst>
          </p:cNvPr>
          <p:cNvCxnSpPr/>
          <p:nvPr/>
        </p:nvCxnSpPr>
        <p:spPr>
          <a:xfrm>
            <a:off x="7010400" y="5638800"/>
            <a:ext cx="118503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AD7F6F-5D01-604D-5EF8-3E75F554217A}"/>
                  </a:ext>
                </a:extLst>
              </p:cNvPr>
              <p:cNvSpPr txBox="1"/>
              <p:nvPr/>
            </p:nvSpPr>
            <p:spPr>
              <a:xfrm>
                <a:off x="8737600" y="5345325"/>
                <a:ext cx="3217227" cy="523220"/>
              </a:xfrm>
              <a:prstGeom prst="rect">
                <a:avLst/>
              </a:prstGeom>
              <a:noFill/>
            </p:spPr>
            <p:txBody>
              <a:bodyPr wrap="none" rtlCol="0">
                <a:spAutoFit/>
              </a:bodyPr>
              <a:lstStyle/>
              <a:p>
                <a:r>
                  <a:rPr lang="en-US" sz="2800" dirty="0"/>
                  <a:t>Dynamically relax </a:t>
                </a:r>
                <a14:m>
                  <m:oMath xmlns:m="http://schemas.openxmlformats.org/officeDocument/2006/math">
                    <m:r>
                      <a:rPr lang="en-US" sz="2800">
                        <a:latin typeface="Cambria Math" panose="02040503050406030204" pitchFamily="18" charset="0"/>
                      </a:rPr>
                      <m:t>𝛽</m:t>
                    </m:r>
                  </m:oMath>
                </a14:m>
                <a:r>
                  <a:rPr lang="en-US" sz="2800" dirty="0"/>
                  <a:t>?</a:t>
                </a:r>
              </a:p>
            </p:txBody>
          </p:sp>
        </mc:Choice>
        <mc:Fallback xmlns="">
          <p:sp>
            <p:nvSpPr>
              <p:cNvPr id="8" name="TextBox 7">
                <a:extLst>
                  <a:ext uri="{FF2B5EF4-FFF2-40B4-BE49-F238E27FC236}">
                    <a16:creationId xmlns:a16="http://schemas.microsoft.com/office/drawing/2014/main" id="{E9AD7F6F-5D01-604D-5EF8-3E75F554217A}"/>
                  </a:ext>
                </a:extLst>
              </p:cNvPr>
              <p:cNvSpPr txBox="1">
                <a:spLocks noRot="1" noChangeAspect="1" noMove="1" noResize="1" noEditPoints="1" noAdjustHandles="1" noChangeArrowheads="1" noChangeShapeType="1" noTextEdit="1"/>
              </p:cNvSpPr>
              <p:nvPr/>
            </p:nvSpPr>
            <p:spPr>
              <a:xfrm>
                <a:off x="8737600" y="5345325"/>
                <a:ext cx="3217227" cy="523220"/>
              </a:xfrm>
              <a:prstGeom prst="rect">
                <a:avLst/>
              </a:prstGeom>
              <a:blipFill>
                <a:blip r:embed="rId3"/>
                <a:stretch>
                  <a:fillRect l="-3788" t="-11628" r="-2652" b="-32558"/>
                </a:stretch>
              </a:blipFill>
            </p:spPr>
            <p:txBody>
              <a:bodyPr/>
              <a:lstStyle/>
              <a:p>
                <a:r>
                  <a:rPr lang="en-US">
                    <a:noFill/>
                  </a:rPr>
                  <a:t> </a:t>
                </a:r>
              </a:p>
            </p:txBody>
          </p:sp>
        </mc:Fallback>
      </mc:AlternateContent>
    </p:spTree>
    <p:extLst>
      <p:ext uri="{BB962C8B-B14F-4D97-AF65-F5344CB8AC3E}">
        <p14:creationId xmlns:p14="http://schemas.microsoft.com/office/powerpoint/2010/main" val="333890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304ED5-1641-597E-467B-0690569F6635}"/>
              </a:ext>
            </a:extLst>
          </p:cNvPr>
          <p:cNvSpPr>
            <a:spLocks noGrp="1"/>
          </p:cNvSpPr>
          <p:nvPr>
            <p:ph type="sldNum" sz="quarter" idx="12"/>
          </p:nvPr>
        </p:nvSpPr>
        <p:spPr/>
        <p:txBody>
          <a:bodyPr/>
          <a:lstStyle/>
          <a:p>
            <a:fld id="{16DBD0CC-423F-4B58-AFF5-83B6DD233671}" type="slidenum">
              <a:rPr lang="en-IL" smtClean="0"/>
              <a:t>4</a:t>
            </a:fld>
            <a:endParaRPr lang="en-IL"/>
          </a:p>
        </p:txBody>
      </p:sp>
      <p:sp>
        <p:nvSpPr>
          <p:cNvPr id="6" name="TextBox 5">
            <a:extLst>
              <a:ext uri="{FF2B5EF4-FFF2-40B4-BE49-F238E27FC236}">
                <a16:creationId xmlns:a16="http://schemas.microsoft.com/office/drawing/2014/main" id="{AAB4507E-B765-2F67-7601-B2BF8AD02556}"/>
              </a:ext>
            </a:extLst>
          </p:cNvPr>
          <p:cNvSpPr txBox="1"/>
          <p:nvPr/>
        </p:nvSpPr>
        <p:spPr>
          <a:xfrm>
            <a:off x="404870" y="497591"/>
            <a:ext cx="6097836" cy="830997"/>
          </a:xfrm>
          <a:prstGeom prst="rect">
            <a:avLst/>
          </a:prstGeom>
          <a:noFill/>
        </p:spPr>
        <p:txBody>
          <a:bodyPr wrap="square">
            <a:spAutoFit/>
          </a:bodyPr>
          <a:lstStyle/>
          <a:p>
            <a:r>
              <a:rPr lang="en-US" sz="2400" u="sng" dirty="0"/>
              <a:t>Approach:</a:t>
            </a:r>
          </a:p>
          <a:p>
            <a:pPr marL="342900" indent="-342900">
              <a:buFont typeface="Arial" panose="020B0604020202020204" pitchFamily="34" charset="0"/>
              <a:buChar char="•"/>
            </a:pPr>
            <a:r>
              <a:rPr lang="en-US" sz="2400" dirty="0"/>
              <a:t>Model Predictive Controller </a:t>
            </a:r>
          </a:p>
        </p:txBody>
      </p:sp>
      <p:pic>
        <p:nvPicPr>
          <p:cNvPr id="7" name="Picture 6" descr="A picture containing text, laser&#10;&#10;Description automatically generated">
            <a:extLst>
              <a:ext uri="{FF2B5EF4-FFF2-40B4-BE49-F238E27FC236}">
                <a16:creationId xmlns:a16="http://schemas.microsoft.com/office/drawing/2014/main" id="{4953CA26-1F1D-A7C6-8B1B-405B4EF75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036" y="589988"/>
            <a:ext cx="4182737" cy="2321420"/>
          </a:xfrm>
          <a:prstGeom prst="rect">
            <a:avLst/>
          </a:prstGeom>
        </p:spPr>
      </p:pic>
      <p:pic>
        <p:nvPicPr>
          <p:cNvPr id="9" name="Picture 8">
            <a:extLst>
              <a:ext uri="{FF2B5EF4-FFF2-40B4-BE49-F238E27FC236}">
                <a16:creationId xmlns:a16="http://schemas.microsoft.com/office/drawing/2014/main" id="{FB7EF93A-BB7A-3EC8-595E-0A413ED7BC1F}"/>
              </a:ext>
            </a:extLst>
          </p:cNvPr>
          <p:cNvPicPr>
            <a:picLocks noChangeAspect="1"/>
          </p:cNvPicPr>
          <p:nvPr/>
        </p:nvPicPr>
        <p:blipFill>
          <a:blip r:embed="rId3"/>
          <a:stretch>
            <a:fillRect/>
          </a:stretch>
        </p:blipFill>
        <p:spPr>
          <a:xfrm>
            <a:off x="1403408" y="3933522"/>
            <a:ext cx="6815176" cy="2605390"/>
          </a:xfrm>
          <a:prstGeom prst="rect">
            <a:avLst/>
          </a:prstGeom>
        </p:spPr>
      </p:pic>
      <p:sp>
        <p:nvSpPr>
          <p:cNvPr id="10" name="TextBox 9">
            <a:extLst>
              <a:ext uri="{FF2B5EF4-FFF2-40B4-BE49-F238E27FC236}">
                <a16:creationId xmlns:a16="http://schemas.microsoft.com/office/drawing/2014/main" id="{084FC8F1-53EC-769B-B78F-08467D36D5A6}"/>
              </a:ext>
            </a:extLst>
          </p:cNvPr>
          <p:cNvSpPr txBox="1"/>
          <p:nvPr/>
        </p:nvSpPr>
        <p:spPr>
          <a:xfrm>
            <a:off x="324327" y="3429000"/>
            <a:ext cx="8763040" cy="461665"/>
          </a:xfrm>
          <a:prstGeom prst="rect">
            <a:avLst/>
          </a:prstGeom>
          <a:noFill/>
        </p:spPr>
        <p:txBody>
          <a:bodyPr wrap="none" rtlCol="0">
            <a:spAutoFit/>
          </a:bodyPr>
          <a:lstStyle/>
          <a:p>
            <a:r>
              <a:rPr lang="en-US" sz="2400" dirty="0"/>
              <a:t>Plan with the Estimation in mind – Reason about future observations</a:t>
            </a:r>
          </a:p>
        </p:txBody>
      </p:sp>
    </p:spTree>
    <p:extLst>
      <p:ext uri="{BB962C8B-B14F-4D97-AF65-F5344CB8AC3E}">
        <p14:creationId xmlns:p14="http://schemas.microsoft.com/office/powerpoint/2010/main" val="3914799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40</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11682109" cy="707886"/>
          </a:xfrm>
          <a:prstGeom prst="rect">
            <a:avLst/>
          </a:prstGeom>
          <a:noFill/>
        </p:spPr>
        <p:txBody>
          <a:bodyPr wrap="none" rtlCol="1">
            <a:spAutoFit/>
          </a:bodyPr>
          <a:lstStyle/>
          <a:p>
            <a:r>
              <a:rPr lang="en-US" sz="4000" dirty="0"/>
              <a:t>Deliberation and Possible Extensions – Hard constraints</a:t>
            </a:r>
            <a:endParaRPr lang="he-IL" sz="4000" dirty="0"/>
          </a:p>
        </p:txBody>
      </p:sp>
      <p:grpSp>
        <p:nvGrpSpPr>
          <p:cNvPr id="11" name="Group 10">
            <a:extLst>
              <a:ext uri="{FF2B5EF4-FFF2-40B4-BE49-F238E27FC236}">
                <a16:creationId xmlns:a16="http://schemas.microsoft.com/office/drawing/2014/main" id="{A83C425A-8F27-48BA-7508-148757FA6CFE}"/>
              </a:ext>
            </a:extLst>
          </p:cNvPr>
          <p:cNvGrpSpPr/>
          <p:nvPr/>
        </p:nvGrpSpPr>
        <p:grpSpPr>
          <a:xfrm>
            <a:off x="579013" y="1294114"/>
            <a:ext cx="10231327" cy="2802363"/>
            <a:chOff x="579013" y="1294114"/>
            <a:chExt cx="10231327" cy="2802363"/>
          </a:xfrm>
        </p:grpSpPr>
        <p:pic>
          <p:nvPicPr>
            <p:cNvPr id="6" name="Picture 5">
              <a:extLst>
                <a:ext uri="{FF2B5EF4-FFF2-40B4-BE49-F238E27FC236}">
                  <a16:creationId xmlns:a16="http://schemas.microsoft.com/office/drawing/2014/main" id="{491961FC-8395-63D3-2541-104FEEDF26A5}"/>
                </a:ext>
              </a:extLst>
            </p:cNvPr>
            <p:cNvPicPr>
              <a:picLocks noChangeAspect="1"/>
            </p:cNvPicPr>
            <p:nvPr/>
          </p:nvPicPr>
          <p:blipFill>
            <a:blip r:embed="rId3"/>
            <a:stretch>
              <a:fillRect/>
            </a:stretch>
          </p:blipFill>
          <p:spPr>
            <a:xfrm>
              <a:off x="961490" y="1372327"/>
              <a:ext cx="9848850" cy="2724150"/>
            </a:xfrm>
            <a:prstGeom prst="rect">
              <a:avLst/>
            </a:prstGeom>
          </p:spPr>
        </p:pic>
        <p:sp>
          <p:nvSpPr>
            <p:cNvPr id="9" name="TextBox 8">
              <a:extLst>
                <a:ext uri="{FF2B5EF4-FFF2-40B4-BE49-F238E27FC236}">
                  <a16:creationId xmlns:a16="http://schemas.microsoft.com/office/drawing/2014/main" id="{634A6D88-AEF4-3CD5-C708-B97E41495CB9}"/>
                </a:ext>
              </a:extLst>
            </p:cNvPr>
            <p:cNvSpPr txBox="1"/>
            <p:nvPr/>
          </p:nvSpPr>
          <p:spPr>
            <a:xfrm>
              <a:off x="579013" y="1294114"/>
              <a:ext cx="764953" cy="707886"/>
            </a:xfrm>
            <a:prstGeom prst="rect">
              <a:avLst/>
            </a:prstGeom>
            <a:noFill/>
          </p:spPr>
          <p:txBody>
            <a:bodyPr wrap="none" rtlCol="0">
              <a:spAutoFit/>
            </a:bodyPr>
            <a:lstStyle/>
            <a:p>
              <a:r>
                <a:rPr lang="en-US" sz="4000" b="1" dirty="0"/>
                <a:t>(1)</a:t>
              </a:r>
            </a:p>
          </p:txBody>
        </p:sp>
      </p:grpSp>
      <p:grpSp>
        <p:nvGrpSpPr>
          <p:cNvPr id="12" name="Group 11">
            <a:extLst>
              <a:ext uri="{FF2B5EF4-FFF2-40B4-BE49-F238E27FC236}">
                <a16:creationId xmlns:a16="http://schemas.microsoft.com/office/drawing/2014/main" id="{58C5CB8F-CFC1-2133-D8E9-A4970B8D4926}"/>
              </a:ext>
            </a:extLst>
          </p:cNvPr>
          <p:cNvGrpSpPr/>
          <p:nvPr/>
        </p:nvGrpSpPr>
        <p:grpSpPr>
          <a:xfrm>
            <a:off x="548426" y="4254500"/>
            <a:ext cx="10983174" cy="2059848"/>
            <a:chOff x="548426" y="4254500"/>
            <a:chExt cx="10983174" cy="2059848"/>
          </a:xfrm>
        </p:grpSpPr>
        <p:pic>
          <p:nvPicPr>
            <p:cNvPr id="8" name="Picture 7">
              <a:extLst>
                <a:ext uri="{FF2B5EF4-FFF2-40B4-BE49-F238E27FC236}">
                  <a16:creationId xmlns:a16="http://schemas.microsoft.com/office/drawing/2014/main" id="{F1F4996B-5823-EC84-D947-1FEBF1984814}"/>
                </a:ext>
              </a:extLst>
            </p:cNvPr>
            <p:cNvPicPr>
              <a:picLocks noChangeAspect="1"/>
            </p:cNvPicPr>
            <p:nvPr/>
          </p:nvPicPr>
          <p:blipFill>
            <a:blip r:embed="rId4"/>
            <a:stretch>
              <a:fillRect/>
            </a:stretch>
          </p:blipFill>
          <p:spPr>
            <a:xfrm>
              <a:off x="1342490" y="4656998"/>
              <a:ext cx="9086850" cy="1657350"/>
            </a:xfrm>
            <a:prstGeom prst="rect">
              <a:avLst/>
            </a:prstGeom>
          </p:spPr>
        </p:pic>
        <p:cxnSp>
          <p:nvCxnSpPr>
            <p:cNvPr id="3" name="Straight Connector 2">
              <a:extLst>
                <a:ext uri="{FF2B5EF4-FFF2-40B4-BE49-F238E27FC236}">
                  <a16:creationId xmlns:a16="http://schemas.microsoft.com/office/drawing/2014/main" id="{AA80B05C-9A1B-2720-F89B-C0BA40F1DA7E}"/>
                </a:ext>
              </a:extLst>
            </p:cNvPr>
            <p:cNvCxnSpPr/>
            <p:nvPr/>
          </p:nvCxnSpPr>
          <p:spPr>
            <a:xfrm>
              <a:off x="698500" y="4254500"/>
              <a:ext cx="108331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E2067E-AA7D-1442-10D9-9A3E26A14015}"/>
                </a:ext>
              </a:extLst>
            </p:cNvPr>
            <p:cNvSpPr txBox="1"/>
            <p:nvPr/>
          </p:nvSpPr>
          <p:spPr>
            <a:xfrm>
              <a:off x="548426" y="4412524"/>
              <a:ext cx="764953" cy="707886"/>
            </a:xfrm>
            <a:prstGeom prst="rect">
              <a:avLst/>
            </a:prstGeom>
            <a:noFill/>
          </p:spPr>
          <p:txBody>
            <a:bodyPr wrap="none" rtlCol="0">
              <a:spAutoFit/>
            </a:bodyPr>
            <a:lstStyle/>
            <a:p>
              <a:r>
                <a:rPr lang="en-US" sz="4000" b="1" dirty="0"/>
                <a:t>(2)</a:t>
              </a:r>
            </a:p>
          </p:txBody>
        </p:sp>
      </p:grpSp>
    </p:spTree>
    <p:extLst>
      <p:ext uri="{BB962C8B-B14F-4D97-AF65-F5344CB8AC3E}">
        <p14:creationId xmlns:p14="http://schemas.microsoft.com/office/powerpoint/2010/main" val="303811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02AC3-6C9B-AEF8-0499-200E2503A81B}"/>
              </a:ext>
            </a:extLst>
          </p:cNvPr>
          <p:cNvSpPr>
            <a:spLocks noGrp="1"/>
          </p:cNvSpPr>
          <p:nvPr>
            <p:ph type="sldNum" sz="quarter" idx="12"/>
          </p:nvPr>
        </p:nvSpPr>
        <p:spPr/>
        <p:txBody>
          <a:bodyPr/>
          <a:lstStyle/>
          <a:p>
            <a:fld id="{16DBD0CC-423F-4B58-AFF5-83B6DD233671}" type="slidenum">
              <a:rPr lang="en-IL" smtClean="0"/>
              <a:t>41</a:t>
            </a:fld>
            <a:endParaRPr lang="en-IL"/>
          </a:p>
        </p:txBody>
      </p:sp>
      <p:sp>
        <p:nvSpPr>
          <p:cNvPr id="5" name="TextBox 4">
            <a:extLst>
              <a:ext uri="{FF2B5EF4-FFF2-40B4-BE49-F238E27FC236}">
                <a16:creationId xmlns:a16="http://schemas.microsoft.com/office/drawing/2014/main" id="{E970B17B-0DCB-16B9-1C38-9EACF299FCC5}"/>
              </a:ext>
            </a:extLst>
          </p:cNvPr>
          <p:cNvSpPr txBox="1"/>
          <p:nvPr/>
        </p:nvSpPr>
        <p:spPr>
          <a:xfrm>
            <a:off x="406831" y="183731"/>
            <a:ext cx="10691645" cy="707886"/>
          </a:xfrm>
          <a:prstGeom prst="rect">
            <a:avLst/>
          </a:prstGeom>
          <a:noFill/>
        </p:spPr>
        <p:txBody>
          <a:bodyPr wrap="none" rtlCol="1">
            <a:spAutoFit/>
          </a:bodyPr>
          <a:lstStyle/>
          <a:p>
            <a:r>
              <a:rPr lang="en-US" sz="4000" dirty="0"/>
              <a:t>Deliberation and Possible Extensions – Other ideas</a:t>
            </a:r>
            <a:endParaRPr lang="he-IL" sz="4000" dirty="0"/>
          </a:p>
        </p:txBody>
      </p:sp>
      <p:sp>
        <p:nvSpPr>
          <p:cNvPr id="2" name="TextBox 1">
            <a:extLst>
              <a:ext uri="{FF2B5EF4-FFF2-40B4-BE49-F238E27FC236}">
                <a16:creationId xmlns:a16="http://schemas.microsoft.com/office/drawing/2014/main" id="{49EC7B6E-60F0-9557-31C9-2B5D1BB37A42}"/>
              </a:ext>
            </a:extLst>
          </p:cNvPr>
          <p:cNvSpPr txBox="1"/>
          <p:nvPr/>
        </p:nvSpPr>
        <p:spPr>
          <a:xfrm>
            <a:off x="952500" y="1197630"/>
            <a:ext cx="332725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Obstacle Avoidance</a:t>
            </a:r>
          </a:p>
        </p:txBody>
      </p:sp>
      <p:sp>
        <p:nvSpPr>
          <p:cNvPr id="10" name="TextBox 9">
            <a:extLst>
              <a:ext uri="{FF2B5EF4-FFF2-40B4-BE49-F238E27FC236}">
                <a16:creationId xmlns:a16="http://schemas.microsoft.com/office/drawing/2014/main" id="{7A0018A1-07C3-714E-0711-3DB7FE228182}"/>
              </a:ext>
            </a:extLst>
          </p:cNvPr>
          <p:cNvSpPr txBox="1"/>
          <p:nvPr/>
        </p:nvSpPr>
        <p:spPr>
          <a:xfrm>
            <a:off x="952500" y="4880670"/>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dirty="0"/>
              <a:t>Adaptive horizon length</a:t>
            </a:r>
          </a:p>
        </p:txBody>
      </p:sp>
      <p:grpSp>
        <p:nvGrpSpPr>
          <p:cNvPr id="48" name="Group 47">
            <a:extLst>
              <a:ext uri="{FF2B5EF4-FFF2-40B4-BE49-F238E27FC236}">
                <a16:creationId xmlns:a16="http://schemas.microsoft.com/office/drawing/2014/main" id="{BE64AC24-D704-5958-B6D3-B83004B50B73}"/>
              </a:ext>
            </a:extLst>
          </p:cNvPr>
          <p:cNvGrpSpPr/>
          <p:nvPr/>
        </p:nvGrpSpPr>
        <p:grpSpPr>
          <a:xfrm>
            <a:off x="952500" y="2026863"/>
            <a:ext cx="11088461" cy="2388821"/>
            <a:chOff x="952500" y="2026863"/>
            <a:chExt cx="11088461" cy="2388821"/>
          </a:xfrm>
        </p:grpSpPr>
        <p:sp>
          <p:nvSpPr>
            <p:cNvPr id="7" name="TextBox 6">
              <a:extLst>
                <a:ext uri="{FF2B5EF4-FFF2-40B4-BE49-F238E27FC236}">
                  <a16:creationId xmlns:a16="http://schemas.microsoft.com/office/drawing/2014/main" id="{EC651A19-2DFA-640D-11F8-6A158CA9BF74}"/>
                </a:ext>
              </a:extLst>
            </p:cNvPr>
            <p:cNvSpPr txBox="1"/>
            <p:nvPr/>
          </p:nvSpPr>
          <p:spPr>
            <a:xfrm>
              <a:off x="952500" y="202686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u="sng" dirty="0"/>
                <a:t>Efficiency:</a:t>
              </a:r>
            </a:p>
          </p:txBody>
        </p:sp>
        <p:grpSp>
          <p:nvGrpSpPr>
            <p:cNvPr id="23" name="Group 22">
              <a:extLst>
                <a:ext uri="{FF2B5EF4-FFF2-40B4-BE49-F238E27FC236}">
                  <a16:creationId xmlns:a16="http://schemas.microsoft.com/office/drawing/2014/main" id="{BAB19F20-7AB9-B8E8-41A5-E5F6489F7DDA}"/>
                </a:ext>
              </a:extLst>
            </p:cNvPr>
            <p:cNvGrpSpPr/>
            <p:nvPr/>
          </p:nvGrpSpPr>
          <p:grpSpPr>
            <a:xfrm>
              <a:off x="3859316" y="2721417"/>
              <a:ext cx="2711576" cy="1641689"/>
              <a:chOff x="1537274" y="2856096"/>
              <a:chExt cx="3101319" cy="1877654"/>
            </a:xfrm>
          </p:grpSpPr>
          <p:pic>
            <p:nvPicPr>
              <p:cNvPr id="15" name="Picture 14" descr="Diagram&#10;&#10;Description automatically generated">
                <a:extLst>
                  <a:ext uri="{FF2B5EF4-FFF2-40B4-BE49-F238E27FC236}">
                    <a16:creationId xmlns:a16="http://schemas.microsoft.com/office/drawing/2014/main" id="{1F199662-7BD4-23A6-1FC8-3035B2BD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265" y="3297241"/>
                <a:ext cx="2793212" cy="1436509"/>
              </a:xfrm>
              <a:prstGeom prst="rect">
                <a:avLst/>
              </a:prstGeom>
            </p:spPr>
          </p:pic>
          <p:sp>
            <p:nvSpPr>
              <p:cNvPr id="16" name="TextBox 15">
                <a:extLst>
                  <a:ext uri="{FF2B5EF4-FFF2-40B4-BE49-F238E27FC236}">
                    <a16:creationId xmlns:a16="http://schemas.microsoft.com/office/drawing/2014/main" id="{05F632E8-5636-1A09-F9F6-8348D5FDD544}"/>
                  </a:ext>
                </a:extLst>
              </p:cNvPr>
              <p:cNvSpPr txBox="1"/>
              <p:nvPr/>
            </p:nvSpPr>
            <p:spPr>
              <a:xfrm>
                <a:off x="1537274" y="2856096"/>
                <a:ext cx="3101319" cy="352015"/>
              </a:xfrm>
              <a:prstGeom prst="rect">
                <a:avLst/>
              </a:prstGeom>
              <a:noFill/>
            </p:spPr>
            <p:txBody>
              <a:bodyPr wrap="none" rtlCol="0">
                <a:spAutoFit/>
              </a:bodyPr>
              <a:lstStyle/>
              <a:p>
                <a:r>
                  <a:rPr lang="en-US" sz="1400" dirty="0"/>
                  <a:t>Exact Differentials with Lie Algebra</a:t>
                </a:r>
              </a:p>
            </p:txBody>
          </p:sp>
        </p:grpSp>
        <p:grpSp>
          <p:nvGrpSpPr>
            <p:cNvPr id="24" name="Group 23">
              <a:extLst>
                <a:ext uri="{FF2B5EF4-FFF2-40B4-BE49-F238E27FC236}">
                  <a16:creationId xmlns:a16="http://schemas.microsoft.com/office/drawing/2014/main" id="{E9E49600-B913-8C4A-D64B-D3D774AAB522}"/>
                </a:ext>
              </a:extLst>
            </p:cNvPr>
            <p:cNvGrpSpPr/>
            <p:nvPr/>
          </p:nvGrpSpPr>
          <p:grpSpPr>
            <a:xfrm>
              <a:off x="6983404" y="2657198"/>
              <a:ext cx="1991186" cy="1549005"/>
              <a:chOff x="9588500" y="2779371"/>
              <a:chExt cx="1991186" cy="154900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14D020-C4EB-85E4-2EF3-308ABB123D77}"/>
                      </a:ext>
                    </a:extLst>
                  </p:cNvPr>
                  <p:cNvSpPr txBox="1"/>
                  <p:nvPr/>
                </p:nvSpPr>
                <p:spPr>
                  <a:xfrm>
                    <a:off x="9588500" y="3529568"/>
                    <a:ext cx="1991186" cy="7988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0" i="1" smtClean="0">
                                  <a:latin typeface="Cambria Math" panose="02040503050406030204" pitchFamily="18" charset="0"/>
                                </a:rPr>
                                <m:t>𝑢</m:t>
                              </m:r>
                            </m:e>
                            <m:sub>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𝐿</m:t>
                              </m:r>
                              <m:r>
                                <a:rPr lang="en-US" sz="3600" b="0" i="1" smtClean="0">
                                  <a:latin typeface="Cambria Math" panose="02040503050406030204" pitchFamily="18" charset="0"/>
                                </a:rPr>
                                <m:t>−</m:t>
                              </m:r>
                              <m:r>
                                <a:rPr lang="en-US" sz="3600" b="0" i="1" smtClean="0">
                                  <a:latin typeface="Cambria Math" panose="02040503050406030204" pitchFamily="18" charset="0"/>
                                </a:rPr>
                                <m:t>1</m:t>
                              </m:r>
                            </m:sub>
                            <m:sup>
                              <m:r>
                                <a:rPr lang="en-US" sz="3600" b="0" i="1" smtClean="0">
                                  <a:latin typeface="Cambria Math" panose="02040503050406030204" pitchFamily="18" charset="0"/>
                                </a:rPr>
                                <m:t>(</m:t>
                              </m:r>
                              <m:r>
                                <a:rPr lang="en-US" sz="3600" b="0" i="1" smtClean="0">
                                  <a:latin typeface="Cambria Math" panose="02040503050406030204" pitchFamily="18" charset="0"/>
                                </a:rPr>
                                <m:t>0</m:t>
                              </m:r>
                              <m:r>
                                <a:rPr lang="en-US" sz="3600" b="0" i="1" smtClean="0">
                                  <a:latin typeface="Cambria Math" panose="02040503050406030204" pitchFamily="18" charset="0"/>
                                </a:rPr>
                                <m:t>)</m:t>
                              </m:r>
                            </m:sup>
                          </m:sSubSup>
                        </m:oMath>
                      </m:oMathPara>
                    </a14:m>
                    <a:endParaRPr lang="en-US" sz="3600" dirty="0"/>
                  </a:p>
                </p:txBody>
              </p:sp>
            </mc:Choice>
            <mc:Fallback xmlns="">
              <p:sp>
                <p:nvSpPr>
                  <p:cNvPr id="17" name="TextBox 16">
                    <a:extLst>
                      <a:ext uri="{FF2B5EF4-FFF2-40B4-BE49-F238E27FC236}">
                        <a16:creationId xmlns:a16="http://schemas.microsoft.com/office/drawing/2014/main" id="{D614D020-C4EB-85E4-2EF3-308ABB123D77}"/>
                      </a:ext>
                    </a:extLst>
                  </p:cNvPr>
                  <p:cNvSpPr txBox="1">
                    <a:spLocks noRot="1" noChangeAspect="1" noMove="1" noResize="1" noEditPoints="1" noAdjustHandles="1" noChangeArrowheads="1" noChangeShapeType="1" noTextEdit="1"/>
                  </p:cNvSpPr>
                  <p:nvPr/>
                </p:nvSpPr>
                <p:spPr>
                  <a:xfrm>
                    <a:off x="9588500" y="3529568"/>
                    <a:ext cx="1991186" cy="798808"/>
                  </a:xfrm>
                  <a:prstGeom prst="rect">
                    <a:avLst/>
                  </a:prstGeom>
                  <a:blipFill>
                    <a:blip r:embed="rId4"/>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FA6225F-14D5-ABAB-D349-0E99A8E68FD2}"/>
                  </a:ext>
                </a:extLst>
              </p:cNvPr>
              <p:cNvSpPr txBox="1"/>
              <p:nvPr/>
            </p:nvSpPr>
            <p:spPr>
              <a:xfrm>
                <a:off x="9805578" y="2779371"/>
                <a:ext cx="1557029" cy="307777"/>
              </a:xfrm>
              <a:prstGeom prst="rect">
                <a:avLst/>
              </a:prstGeom>
              <a:noFill/>
            </p:spPr>
            <p:txBody>
              <a:bodyPr wrap="none" rtlCol="0">
                <a:spAutoFit/>
              </a:bodyPr>
              <a:lstStyle/>
              <a:p>
                <a:r>
                  <a:rPr lang="en-US" sz="1400" dirty="0"/>
                  <a:t>Smart Initialization</a:t>
                </a:r>
              </a:p>
            </p:txBody>
          </p:sp>
        </p:grpSp>
        <p:grpSp>
          <p:nvGrpSpPr>
            <p:cNvPr id="22" name="Group 21">
              <a:extLst>
                <a:ext uri="{FF2B5EF4-FFF2-40B4-BE49-F238E27FC236}">
                  <a16:creationId xmlns:a16="http://schemas.microsoft.com/office/drawing/2014/main" id="{AE4776BE-D9BE-4E3D-4BF2-8CE5394FCD2E}"/>
                </a:ext>
              </a:extLst>
            </p:cNvPr>
            <p:cNvGrpSpPr/>
            <p:nvPr/>
          </p:nvGrpSpPr>
          <p:grpSpPr>
            <a:xfrm>
              <a:off x="1176695" y="2703541"/>
              <a:ext cx="2538880" cy="1659565"/>
              <a:chOff x="5684239" y="2856096"/>
              <a:chExt cx="4150396" cy="2325424"/>
            </a:xfrm>
          </p:grpSpPr>
          <p:pic>
            <p:nvPicPr>
              <p:cNvPr id="20" name="Picture 19" descr="Chart, surface chart&#10;&#10;Description automatically generated">
                <a:extLst>
                  <a:ext uri="{FF2B5EF4-FFF2-40B4-BE49-F238E27FC236}">
                    <a16:creationId xmlns:a16="http://schemas.microsoft.com/office/drawing/2014/main" id="{6086222C-AEAC-4F38-C6AC-D11ACCD66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239" y="3581320"/>
                <a:ext cx="2857500" cy="1600200"/>
              </a:xfrm>
              <a:prstGeom prst="rect">
                <a:avLst/>
              </a:prstGeom>
            </p:spPr>
          </p:pic>
          <p:sp>
            <p:nvSpPr>
              <p:cNvPr id="21" name="TextBox 20">
                <a:extLst>
                  <a:ext uri="{FF2B5EF4-FFF2-40B4-BE49-F238E27FC236}">
                    <a16:creationId xmlns:a16="http://schemas.microsoft.com/office/drawing/2014/main" id="{0B782DB6-7600-0C3A-B110-B2A65716E117}"/>
                  </a:ext>
                </a:extLst>
              </p:cNvPr>
              <p:cNvSpPr txBox="1"/>
              <p:nvPr/>
            </p:nvSpPr>
            <p:spPr>
              <a:xfrm>
                <a:off x="5752653" y="2856096"/>
                <a:ext cx="4081982" cy="733149"/>
              </a:xfrm>
              <a:prstGeom prst="rect">
                <a:avLst/>
              </a:prstGeom>
              <a:noFill/>
            </p:spPr>
            <p:txBody>
              <a:bodyPr wrap="none" rtlCol="0">
                <a:spAutoFit/>
              </a:bodyPr>
              <a:lstStyle/>
              <a:p>
                <a:r>
                  <a:rPr lang="en-US" sz="1400" dirty="0"/>
                  <a:t>Smarter numerical optimization</a:t>
                </a:r>
              </a:p>
              <a:p>
                <a:r>
                  <a:rPr lang="en-US" sz="1400" dirty="0"/>
                  <a:t>than </a:t>
                </a:r>
                <a:r>
                  <a:rPr lang="en-US" sz="1400" dirty="0" err="1"/>
                  <a:t>vanila</a:t>
                </a:r>
                <a:r>
                  <a:rPr lang="en-US" sz="1400" dirty="0"/>
                  <a:t> gradient decent</a:t>
                </a:r>
              </a:p>
            </p:txBody>
          </p:sp>
        </p:grpSp>
        <p:sp>
          <p:nvSpPr>
            <p:cNvPr id="46" name="TextBox 45">
              <a:extLst>
                <a:ext uri="{FF2B5EF4-FFF2-40B4-BE49-F238E27FC236}">
                  <a16:creationId xmlns:a16="http://schemas.microsoft.com/office/drawing/2014/main" id="{BAA23963-264F-EF57-8A42-716D9131DF63}"/>
                </a:ext>
              </a:extLst>
            </p:cNvPr>
            <p:cNvSpPr txBox="1"/>
            <p:nvPr/>
          </p:nvSpPr>
          <p:spPr>
            <a:xfrm>
              <a:off x="9429540" y="2613758"/>
              <a:ext cx="2611421" cy="523220"/>
            </a:xfrm>
            <a:prstGeom prst="rect">
              <a:avLst/>
            </a:prstGeom>
            <a:noFill/>
          </p:spPr>
          <p:txBody>
            <a:bodyPr wrap="none" rtlCol="0">
              <a:spAutoFit/>
            </a:bodyPr>
            <a:lstStyle/>
            <a:p>
              <a:r>
                <a:rPr lang="en-US" sz="1400" dirty="0"/>
                <a:t>Earlier actions have more effect.</a:t>
              </a:r>
              <a:br>
                <a:rPr lang="en-US" sz="1400" dirty="0"/>
              </a:br>
              <a:r>
                <a:rPr lang="en-US" sz="1400" dirty="0"/>
                <a:t>Optimize less on later actions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F673933-9742-0A5F-5092-E58BFD0D5493}"/>
                    </a:ext>
                  </a:extLst>
                </p:cNvPr>
                <p:cNvSpPr txBox="1"/>
                <p:nvPr/>
              </p:nvSpPr>
              <p:spPr>
                <a:xfrm>
                  <a:off x="9531468" y="3407395"/>
                  <a:ext cx="2220416" cy="1008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𝑉</m:t>
                        </m:r>
                        <m:r>
                          <a:rPr lang="en-US" sz="2800" b="0" i="1" smtClean="0">
                            <a:latin typeface="Cambria Math" panose="02040503050406030204" pitchFamily="18" charset="0"/>
                          </a:rPr>
                          <m:t>=</m:t>
                        </m:r>
                        <m:nary>
                          <m:naryPr>
                            <m:subHide m:val="on"/>
                            <m:supHide m:val="on"/>
                            <m:ctrlPr>
                              <a:rPr lang="en-US" sz="2800" b="0" i="1" smtClean="0">
                                <a:latin typeface="Cambria Math" panose="02040503050406030204" pitchFamily="18" charset="0"/>
                              </a:rPr>
                            </m:ctrlPr>
                          </m:naryPr>
                          <m:sub/>
                          <m:sup/>
                          <m:e>
                            <m:f>
                              <m:fPr>
                                <m:ctrlPr>
                                  <a:rPr lang="en-US" sz="2800" b="0" i="1" smtClean="0">
                                    <a:latin typeface="Cambria Math" panose="02040503050406030204" pitchFamily="18" charset="0"/>
                                  </a:rPr>
                                </m:ctrlPr>
                              </m:fPr>
                              <m:num>
                                <m:r>
                                  <m:rPr>
                                    <m:sty m:val="p"/>
                                  </m:rPr>
                                  <a:rPr lang="en-US" sz="2800" b="0" i="0" smtClean="0">
                                    <a:latin typeface="Cambria Math" panose="02040503050406030204" pitchFamily="18" charset="0"/>
                                  </a:rPr>
                                  <m:t>Σ</m:t>
                                </m:r>
                                <m:r>
                                  <a:rPr lang="en-US" sz="2800" b="0" i="1" smtClean="0">
                                    <a:latin typeface="Cambria Math" panose="02040503050406030204" pitchFamily="18" charset="0"/>
                                  </a:rPr>
                                  <m:t>𝑓</m:t>
                                </m:r>
                              </m:num>
                              <m:den>
                                <m:r>
                                  <a:rPr lang="en-US" sz="2800" b="0" i="1" smtClean="0">
                                    <a:latin typeface="Cambria Math" panose="02040503050406030204" pitchFamily="18" charset="0"/>
                                  </a:rPr>
                                  <m:t>𝑚</m:t>
                                </m:r>
                              </m:den>
                            </m:f>
                            <m:r>
                              <a:rPr lang="en-US" sz="2800" b="0" i="1" smtClean="0">
                                <a:latin typeface="Cambria Math" panose="02040503050406030204" pitchFamily="18" charset="0"/>
                              </a:rPr>
                              <m:t>𝑑𝑡</m:t>
                            </m:r>
                          </m:e>
                        </m:nary>
                      </m:oMath>
                    </m:oMathPara>
                  </a14:m>
                  <a:endParaRPr lang="en-US" sz="2800" dirty="0"/>
                </a:p>
              </p:txBody>
            </p:sp>
          </mc:Choice>
          <mc:Fallback xmlns="">
            <p:sp>
              <p:nvSpPr>
                <p:cNvPr id="47" name="TextBox 46">
                  <a:extLst>
                    <a:ext uri="{FF2B5EF4-FFF2-40B4-BE49-F238E27FC236}">
                      <a16:creationId xmlns:a16="http://schemas.microsoft.com/office/drawing/2014/main" id="{8F673933-9742-0A5F-5092-E58BFD0D5493}"/>
                    </a:ext>
                  </a:extLst>
                </p:cNvPr>
                <p:cNvSpPr txBox="1">
                  <a:spLocks noRot="1" noChangeAspect="1" noMove="1" noResize="1" noEditPoints="1" noAdjustHandles="1" noChangeArrowheads="1" noChangeShapeType="1" noTextEdit="1"/>
                </p:cNvSpPr>
                <p:nvPr/>
              </p:nvSpPr>
              <p:spPr>
                <a:xfrm>
                  <a:off x="9531468" y="3407395"/>
                  <a:ext cx="2220416" cy="1008289"/>
                </a:xfrm>
                <a:prstGeom prst="rect">
                  <a:avLst/>
                </a:prstGeom>
                <a:blipFill>
                  <a:blip r:embed="rId6"/>
                  <a:stretch>
                    <a:fillRect/>
                  </a:stretch>
                </a:blipFill>
              </p:spPr>
              <p:txBody>
                <a:bodyPr/>
                <a:lstStyle/>
                <a:p>
                  <a:r>
                    <a:rPr lang="en-US">
                      <a:noFill/>
                    </a:rPr>
                    <a:t> </a:t>
                  </a:r>
                </a:p>
              </p:txBody>
            </p:sp>
          </mc:Fallback>
        </mc:AlternateContent>
      </p:grpSp>
      <p:sp>
        <p:nvSpPr>
          <p:cNvPr id="50" name="TextBox 49">
            <a:extLst>
              <a:ext uri="{FF2B5EF4-FFF2-40B4-BE49-F238E27FC236}">
                <a16:creationId xmlns:a16="http://schemas.microsoft.com/office/drawing/2014/main" id="{930A218F-7A44-7B10-8BF4-CE14FB868AE8}"/>
              </a:ext>
            </a:extLst>
          </p:cNvPr>
          <p:cNvSpPr txBox="1"/>
          <p:nvPr/>
        </p:nvSpPr>
        <p:spPr>
          <a:xfrm>
            <a:off x="936337" y="5691362"/>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dirty="0"/>
              <a:t>Simplifications</a:t>
            </a:r>
          </a:p>
        </p:txBody>
      </p:sp>
      <p:pic>
        <p:nvPicPr>
          <p:cNvPr id="52" name="Picture 51">
            <a:extLst>
              <a:ext uri="{FF2B5EF4-FFF2-40B4-BE49-F238E27FC236}">
                <a16:creationId xmlns:a16="http://schemas.microsoft.com/office/drawing/2014/main" id="{31AC6299-9A00-FA60-3976-32B73D2E80BB}"/>
              </a:ext>
            </a:extLst>
          </p:cNvPr>
          <p:cNvPicPr>
            <a:picLocks noChangeAspect="1"/>
          </p:cNvPicPr>
          <p:nvPr/>
        </p:nvPicPr>
        <p:blipFill>
          <a:blip r:embed="rId7"/>
          <a:stretch>
            <a:fillRect/>
          </a:stretch>
        </p:blipFill>
        <p:spPr>
          <a:xfrm>
            <a:off x="4222750" y="5719749"/>
            <a:ext cx="4629150" cy="1069042"/>
          </a:xfrm>
          <a:prstGeom prst="rect">
            <a:avLst/>
          </a:prstGeom>
        </p:spPr>
      </p:pic>
    </p:spTree>
    <p:extLst>
      <p:ext uri="{BB962C8B-B14F-4D97-AF65-F5344CB8AC3E}">
        <p14:creationId xmlns:p14="http://schemas.microsoft.com/office/powerpoint/2010/main" val="195006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94FFBE-27B6-4E9E-A95F-40B83CEEA61D}"/>
              </a:ext>
            </a:extLst>
          </p:cNvPr>
          <p:cNvSpPr>
            <a:spLocks noGrp="1"/>
          </p:cNvSpPr>
          <p:nvPr>
            <p:ph type="sldNum" sz="quarter" idx="12"/>
          </p:nvPr>
        </p:nvSpPr>
        <p:spPr/>
        <p:txBody>
          <a:bodyPr/>
          <a:lstStyle/>
          <a:p>
            <a:fld id="{16DBD0CC-423F-4B58-AFF5-83B6DD233671}" type="slidenum">
              <a:rPr lang="en-IL" smtClean="0"/>
              <a:t>5</a:t>
            </a:fld>
            <a:endParaRPr lang="en-IL"/>
          </a:p>
        </p:txBody>
      </p:sp>
      <p:pic>
        <p:nvPicPr>
          <p:cNvPr id="5" name="Picture 4">
            <a:extLst>
              <a:ext uri="{FF2B5EF4-FFF2-40B4-BE49-F238E27FC236}">
                <a16:creationId xmlns:a16="http://schemas.microsoft.com/office/drawing/2014/main" id="{E88E954C-7EA3-FDB7-835C-38366084A85D}"/>
              </a:ext>
            </a:extLst>
          </p:cNvPr>
          <p:cNvPicPr>
            <a:picLocks noChangeAspect="1"/>
          </p:cNvPicPr>
          <p:nvPr/>
        </p:nvPicPr>
        <p:blipFill>
          <a:blip r:embed="rId3"/>
          <a:stretch>
            <a:fillRect/>
          </a:stretch>
        </p:blipFill>
        <p:spPr>
          <a:xfrm>
            <a:off x="7116896" y="655733"/>
            <a:ext cx="4592658" cy="2821761"/>
          </a:xfrm>
          <a:prstGeom prst="rect">
            <a:avLst/>
          </a:prstGeom>
        </p:spPr>
      </p:pic>
      <p:sp>
        <p:nvSpPr>
          <p:cNvPr id="7" name="TextBox 6">
            <a:extLst>
              <a:ext uri="{FF2B5EF4-FFF2-40B4-BE49-F238E27FC236}">
                <a16:creationId xmlns:a16="http://schemas.microsoft.com/office/drawing/2014/main" id="{FC5673F3-943C-896C-6CE7-7E504ADCF20D}"/>
              </a:ext>
            </a:extLst>
          </p:cNvPr>
          <p:cNvSpPr txBox="1"/>
          <p:nvPr/>
        </p:nvSpPr>
        <p:spPr>
          <a:xfrm>
            <a:off x="647699" y="655732"/>
            <a:ext cx="6284560" cy="3539430"/>
          </a:xfrm>
          <a:prstGeom prst="rect">
            <a:avLst/>
          </a:prstGeom>
          <a:noFill/>
        </p:spPr>
        <p:txBody>
          <a:bodyPr wrap="square" rtlCol="1">
            <a:spAutoFit/>
          </a:bodyPr>
          <a:lstStyle/>
          <a:p>
            <a:r>
              <a:rPr lang="en-US" sz="3200" u="sng" dirty="0"/>
              <a:t>Motivating Example Used:</a:t>
            </a:r>
          </a:p>
          <a:p>
            <a:r>
              <a:rPr lang="en-US" sz="3200" dirty="0"/>
              <a:t>UAV flies over an unknown region with a camera looking downwards.</a:t>
            </a:r>
            <a:br>
              <a:rPr lang="en-US" sz="3200" dirty="0"/>
            </a:br>
            <a:endParaRPr lang="en-US" sz="3200" dirty="0"/>
          </a:p>
          <a:p>
            <a:r>
              <a:rPr lang="en-US" sz="3200" dirty="0"/>
              <a:t>Its goal is to reach pre-specified goal positions while preserving an acceptable localization error</a:t>
            </a:r>
          </a:p>
        </p:txBody>
      </p:sp>
    </p:spTree>
    <p:extLst>
      <p:ext uri="{BB962C8B-B14F-4D97-AF65-F5344CB8AC3E}">
        <p14:creationId xmlns:p14="http://schemas.microsoft.com/office/powerpoint/2010/main" val="2630980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8A116-C760-F1F5-CEBC-9CDDE46C4B98}"/>
              </a:ext>
            </a:extLst>
          </p:cNvPr>
          <p:cNvSpPr>
            <a:spLocks noGrp="1"/>
          </p:cNvSpPr>
          <p:nvPr>
            <p:ph type="sldNum" sz="quarter" idx="12"/>
          </p:nvPr>
        </p:nvSpPr>
        <p:spPr/>
        <p:txBody>
          <a:bodyPr/>
          <a:lstStyle/>
          <a:p>
            <a:fld id="{16DBD0CC-423F-4B58-AFF5-83B6DD233671}" type="slidenum">
              <a:rPr lang="en-IL" smtClean="0"/>
              <a:t>6</a:t>
            </a:fld>
            <a:endParaRPr lang="en-IL"/>
          </a:p>
        </p:txBody>
      </p:sp>
      <p:pic>
        <p:nvPicPr>
          <p:cNvPr id="3" name="Picture 2">
            <a:extLst>
              <a:ext uri="{FF2B5EF4-FFF2-40B4-BE49-F238E27FC236}">
                <a16:creationId xmlns:a16="http://schemas.microsoft.com/office/drawing/2014/main" id="{AE5F4F60-C145-2E7D-1EDF-1B6819830672}"/>
              </a:ext>
            </a:extLst>
          </p:cNvPr>
          <p:cNvPicPr>
            <a:picLocks noChangeAspect="1"/>
          </p:cNvPicPr>
          <p:nvPr/>
        </p:nvPicPr>
        <p:blipFill>
          <a:blip r:embed="rId2"/>
          <a:stretch>
            <a:fillRect/>
          </a:stretch>
        </p:blipFill>
        <p:spPr>
          <a:xfrm>
            <a:off x="442167" y="400815"/>
            <a:ext cx="10662836" cy="6056370"/>
          </a:xfrm>
          <a:prstGeom prst="rect">
            <a:avLst/>
          </a:prstGeom>
        </p:spPr>
      </p:pic>
    </p:spTree>
    <p:extLst>
      <p:ext uri="{BB962C8B-B14F-4D97-AF65-F5344CB8AC3E}">
        <p14:creationId xmlns:p14="http://schemas.microsoft.com/office/powerpoint/2010/main" val="297371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BFB90-B476-9C9D-DD61-982BAD3C617E}"/>
              </a:ext>
            </a:extLst>
          </p:cNvPr>
          <p:cNvSpPr>
            <a:spLocks noGrp="1"/>
          </p:cNvSpPr>
          <p:nvPr>
            <p:ph type="sldNum" sz="quarter" idx="12"/>
          </p:nvPr>
        </p:nvSpPr>
        <p:spPr/>
        <p:txBody>
          <a:bodyPr/>
          <a:lstStyle/>
          <a:p>
            <a:fld id="{16DBD0CC-423F-4B58-AFF5-83B6DD233671}" type="slidenum">
              <a:rPr lang="en-IL" smtClean="0"/>
              <a:t>7</a:t>
            </a:fld>
            <a:endParaRPr lang="en-IL" dirty="0"/>
          </a:p>
        </p:txBody>
      </p:sp>
      <p:sp>
        <p:nvSpPr>
          <p:cNvPr id="9" name="TextBox 8">
            <a:extLst>
              <a:ext uri="{FF2B5EF4-FFF2-40B4-BE49-F238E27FC236}">
                <a16:creationId xmlns:a16="http://schemas.microsoft.com/office/drawing/2014/main" id="{5FD03AC1-B835-9631-1F14-B3BCCFCE1CA1}"/>
              </a:ext>
            </a:extLst>
          </p:cNvPr>
          <p:cNvSpPr txBox="1"/>
          <p:nvPr/>
        </p:nvSpPr>
        <p:spPr>
          <a:xfrm>
            <a:off x="373780" y="145315"/>
            <a:ext cx="6299225" cy="707886"/>
          </a:xfrm>
          <a:prstGeom prst="rect">
            <a:avLst/>
          </a:prstGeom>
          <a:noFill/>
        </p:spPr>
        <p:txBody>
          <a:bodyPr wrap="none" rtlCol="1">
            <a:spAutoFit/>
          </a:bodyPr>
          <a:lstStyle/>
          <a:p>
            <a:r>
              <a:rPr lang="en-US" sz="4000" dirty="0"/>
              <a:t>Plan with Estimation in Mind:</a:t>
            </a:r>
            <a:endParaRPr lang="he-IL" sz="4000" dirty="0"/>
          </a:p>
        </p:txBody>
      </p:sp>
      <p:sp>
        <p:nvSpPr>
          <p:cNvPr id="2" name="TextBox 1">
            <a:extLst>
              <a:ext uri="{FF2B5EF4-FFF2-40B4-BE49-F238E27FC236}">
                <a16:creationId xmlns:a16="http://schemas.microsoft.com/office/drawing/2014/main" id="{2231E9F5-7FD9-5C63-CF9D-7A52976E80B0}"/>
              </a:ext>
            </a:extLst>
          </p:cNvPr>
          <p:cNvSpPr txBox="1"/>
          <p:nvPr/>
        </p:nvSpPr>
        <p:spPr>
          <a:xfrm>
            <a:off x="588264" y="945404"/>
            <a:ext cx="7571625" cy="461665"/>
          </a:xfrm>
          <a:prstGeom prst="rect">
            <a:avLst/>
          </a:prstGeom>
          <a:noFill/>
        </p:spPr>
        <p:txBody>
          <a:bodyPr wrap="none" rtlCol="0">
            <a:spAutoFit/>
          </a:bodyPr>
          <a:lstStyle/>
          <a:p>
            <a:r>
              <a:rPr lang="en-US" sz="2400" dirty="0"/>
              <a:t>As the environment is unknown, a joint state vector is held:</a:t>
            </a:r>
          </a:p>
        </p:txBody>
      </p:sp>
      <p:grpSp>
        <p:nvGrpSpPr>
          <p:cNvPr id="27" name="Group 26">
            <a:extLst>
              <a:ext uri="{FF2B5EF4-FFF2-40B4-BE49-F238E27FC236}">
                <a16:creationId xmlns:a16="http://schemas.microsoft.com/office/drawing/2014/main" id="{1DB8B413-F65E-615E-97A1-BA26B942AE6D}"/>
              </a:ext>
            </a:extLst>
          </p:cNvPr>
          <p:cNvGrpSpPr/>
          <p:nvPr/>
        </p:nvGrpSpPr>
        <p:grpSpPr>
          <a:xfrm>
            <a:off x="1870472" y="1511024"/>
            <a:ext cx="3281347" cy="820707"/>
            <a:chOff x="2194556" y="1371223"/>
            <a:chExt cx="3281347" cy="82070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2260F8-4267-A2DE-9AFB-E2C87B037DC1}"/>
                    </a:ext>
                  </a:extLst>
                </p:cNvPr>
                <p:cNvSpPr txBox="1"/>
                <p:nvPr/>
              </p:nvSpPr>
              <p:spPr>
                <a:xfrm>
                  <a:off x="2194556" y="1371223"/>
                  <a:ext cx="31949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m:oMathPara>
                  </a14:m>
                  <a:endParaRPr lang="en-US" sz="2400" dirty="0"/>
                </a:p>
              </p:txBody>
            </p:sp>
          </mc:Choice>
          <mc:Fallback xmlns="">
            <p:sp>
              <p:nvSpPr>
                <p:cNvPr id="3" name="TextBox 2">
                  <a:extLst>
                    <a:ext uri="{FF2B5EF4-FFF2-40B4-BE49-F238E27FC236}">
                      <a16:creationId xmlns:a16="http://schemas.microsoft.com/office/drawing/2014/main" id="{972260F8-4267-A2DE-9AFB-E2C87B037DC1}"/>
                    </a:ext>
                  </a:extLst>
                </p:cNvPr>
                <p:cNvSpPr txBox="1">
                  <a:spLocks noRot="1" noChangeAspect="1" noMove="1" noResize="1" noEditPoints="1" noAdjustHandles="1" noChangeArrowheads="1" noChangeShapeType="1" noTextEdit="1"/>
                </p:cNvSpPr>
                <p:nvPr/>
              </p:nvSpPr>
              <p:spPr>
                <a:xfrm>
                  <a:off x="2194556" y="1371223"/>
                  <a:ext cx="3194914" cy="461665"/>
                </a:xfrm>
                <a:prstGeom prst="rect">
                  <a:avLst/>
                </a:prstGeom>
                <a:blipFill>
                  <a:blip r:embed="rId2"/>
                  <a:stretch>
                    <a:fillRect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AC3E163-B0BB-7814-063D-8A582E713216}"/>
                </a:ext>
              </a:extLst>
            </p:cNvPr>
            <p:cNvSpPr txBox="1"/>
            <p:nvPr/>
          </p:nvSpPr>
          <p:spPr>
            <a:xfrm>
              <a:off x="2903023" y="1799684"/>
              <a:ext cx="1338893" cy="369332"/>
            </a:xfrm>
            <a:prstGeom prst="rect">
              <a:avLst/>
            </a:prstGeom>
            <a:noFill/>
          </p:spPr>
          <p:txBody>
            <a:bodyPr wrap="none" rtlCol="0">
              <a:spAutoFit/>
            </a:bodyPr>
            <a:lstStyle/>
            <a:p>
              <a:r>
                <a:rPr lang="en-US" dirty="0">
                  <a:solidFill>
                    <a:srgbClr val="FF0000"/>
                  </a:solidFill>
                </a:rPr>
                <a:t>robot poses</a:t>
              </a:r>
            </a:p>
          </p:txBody>
        </p:sp>
        <p:sp>
          <p:nvSpPr>
            <p:cNvPr id="22" name="TextBox 21">
              <a:extLst>
                <a:ext uri="{FF2B5EF4-FFF2-40B4-BE49-F238E27FC236}">
                  <a16:creationId xmlns:a16="http://schemas.microsoft.com/office/drawing/2014/main" id="{26794E73-97D5-D01F-F86E-A30A23B28434}"/>
                </a:ext>
              </a:extLst>
            </p:cNvPr>
            <p:cNvSpPr txBox="1"/>
            <p:nvPr/>
          </p:nvSpPr>
          <p:spPr>
            <a:xfrm>
              <a:off x="4317124" y="1822598"/>
              <a:ext cx="1158779" cy="369332"/>
            </a:xfrm>
            <a:prstGeom prst="rect">
              <a:avLst/>
            </a:prstGeom>
            <a:noFill/>
          </p:spPr>
          <p:txBody>
            <a:bodyPr wrap="none" rtlCol="0">
              <a:spAutoFit/>
            </a:bodyPr>
            <a:lstStyle/>
            <a:p>
              <a:r>
                <a:rPr lang="en-US" dirty="0">
                  <a:solidFill>
                    <a:srgbClr val="0070C0"/>
                  </a:solidFill>
                </a:rPr>
                <a:t>landmarks</a:t>
              </a:r>
            </a:p>
          </p:txBody>
        </p:sp>
      </p:grpSp>
      <p:sp>
        <p:nvSpPr>
          <p:cNvPr id="25" name="TextBox 24">
            <a:extLst>
              <a:ext uri="{FF2B5EF4-FFF2-40B4-BE49-F238E27FC236}">
                <a16:creationId xmlns:a16="http://schemas.microsoft.com/office/drawing/2014/main" id="{8FD79C2C-458F-8009-48C1-FD2E6F7CD1B3}"/>
              </a:ext>
            </a:extLst>
          </p:cNvPr>
          <p:cNvSpPr txBox="1"/>
          <p:nvPr/>
        </p:nvSpPr>
        <p:spPr>
          <a:xfrm>
            <a:off x="588262" y="2690773"/>
            <a:ext cx="4834080" cy="461665"/>
          </a:xfrm>
          <a:prstGeom prst="rect">
            <a:avLst/>
          </a:prstGeom>
          <a:noFill/>
        </p:spPr>
        <p:txBody>
          <a:bodyPr wrap="none" rtlCol="0">
            <a:spAutoFit/>
          </a:bodyPr>
          <a:lstStyle/>
          <a:p>
            <a:r>
              <a:rPr lang="en-US" sz="2400" dirty="0"/>
              <a:t>Estimation over the joint probability: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5C17326-380C-FF67-EC66-DD5FB12850CA}"/>
                  </a:ext>
                </a:extLst>
              </p:cNvPr>
              <p:cNvSpPr txBox="1"/>
              <p:nvPr/>
            </p:nvSpPr>
            <p:spPr>
              <a:xfrm>
                <a:off x="588262" y="5650986"/>
                <a:ext cx="36969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55C17326-380C-FF67-EC66-DD5FB12850CA}"/>
                  </a:ext>
                </a:extLst>
              </p:cNvPr>
              <p:cNvSpPr txBox="1">
                <a:spLocks noRot="1" noChangeAspect="1" noMove="1" noResize="1" noEditPoints="1" noAdjustHandles="1" noChangeArrowheads="1" noChangeShapeType="1" noTextEdit="1"/>
              </p:cNvSpPr>
              <p:nvPr/>
            </p:nvSpPr>
            <p:spPr>
              <a:xfrm>
                <a:off x="588262" y="5650986"/>
                <a:ext cx="3696973" cy="461665"/>
              </a:xfrm>
              <a:prstGeom prst="rect">
                <a:avLst/>
              </a:prstGeom>
              <a:blipFill>
                <a:blip r:embed="rId3"/>
                <a:stretch>
                  <a:fillRect b="-17105"/>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2DFFCE3F-B582-21D7-62E3-3D3D9A98901C}"/>
              </a:ext>
            </a:extLst>
          </p:cNvPr>
          <p:cNvPicPr>
            <a:picLocks noChangeAspect="1"/>
          </p:cNvPicPr>
          <p:nvPr/>
        </p:nvPicPr>
        <p:blipFill>
          <a:blip r:embed="rId4"/>
          <a:stretch>
            <a:fillRect/>
          </a:stretch>
        </p:blipFill>
        <p:spPr>
          <a:xfrm>
            <a:off x="8054702" y="311448"/>
            <a:ext cx="4137298" cy="2832130"/>
          </a:xfrm>
          <a:prstGeom prst="rect">
            <a:avLst/>
          </a:prstGeom>
        </p:spPr>
      </p:pic>
      <p:grpSp>
        <p:nvGrpSpPr>
          <p:cNvPr id="38" name="Group 37">
            <a:extLst>
              <a:ext uri="{FF2B5EF4-FFF2-40B4-BE49-F238E27FC236}">
                <a16:creationId xmlns:a16="http://schemas.microsoft.com/office/drawing/2014/main" id="{6EE1B71D-A6B5-89B6-E1FC-5501EE837A01}"/>
              </a:ext>
            </a:extLst>
          </p:cNvPr>
          <p:cNvGrpSpPr/>
          <p:nvPr/>
        </p:nvGrpSpPr>
        <p:grpSpPr>
          <a:xfrm>
            <a:off x="588262" y="3143578"/>
            <a:ext cx="9127114" cy="1635512"/>
            <a:chOff x="588262" y="3143578"/>
            <a:chExt cx="9127114" cy="163551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D33C2B6-AE5B-A9EA-D5EC-A2C454A94C00}"/>
                    </a:ext>
                  </a:extLst>
                </p:cNvPr>
                <p:cNvSpPr txBox="1"/>
                <p:nvPr/>
              </p:nvSpPr>
              <p:spPr>
                <a:xfrm>
                  <a:off x="588262" y="3143578"/>
                  <a:ext cx="9127114" cy="16355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e>
                          <m:e>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𝒰</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r>
                          <a:rPr lang="en-US" sz="2400" b="0" i="0" smtClean="0">
                            <a:latin typeface="Cambria Math" panose="02040503050406030204" pitchFamily="18" charset="0"/>
                          </a:rPr>
                          <m:t>~</m:t>
                        </m:r>
                        <m:r>
                          <a:rPr lang="en-US" sz="2400" b="0" i="1" smtClean="0">
                            <a:latin typeface="Cambria Math" panose="02040503050406030204" pitchFamily="18" charset="0"/>
                          </a:rPr>
                          <m:t>𝑝𝑟𝑖𝑜𝑟𝑠</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m:rPr>
                                        <m:brk m:alnAt="23"/>
                                      </m:rP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m:t>
                                        </m:r>
                                      </m:sub>
                                    </m:sSub>
                                  </m:sup>
                                  <m:e>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up>
                                            <m:r>
                                              <a:rPr lang="en-US" sz="2400" i="1">
                                                <a:latin typeface="Cambria Math" panose="02040503050406030204" pitchFamily="18" charset="0"/>
                                              </a:rPr>
                                              <m:t>𝑜</m:t>
                                            </m:r>
                                          </m:sup>
                                        </m:sSubSup>
                                      </m:e>
                                    </m:d>
                                  </m:e>
                                </m:nary>
                              </m:e>
                            </m:d>
                          </m:e>
                        </m:nary>
                      </m:oMath>
                    </m:oMathPara>
                  </a14:m>
                  <a:endParaRPr lang="en-US" sz="2400" dirty="0"/>
                </a:p>
                <a:p>
                  <a:endParaRPr lang="en-US" sz="2400" dirty="0"/>
                </a:p>
              </p:txBody>
            </p:sp>
          </mc:Choice>
          <mc:Fallback xmlns="">
            <p:sp>
              <p:nvSpPr>
                <p:cNvPr id="30" name="TextBox 29">
                  <a:extLst>
                    <a:ext uri="{FF2B5EF4-FFF2-40B4-BE49-F238E27FC236}">
                      <a16:creationId xmlns:a16="http://schemas.microsoft.com/office/drawing/2014/main" id="{9D33C2B6-AE5B-A9EA-D5EC-A2C454A94C00}"/>
                    </a:ext>
                  </a:extLst>
                </p:cNvPr>
                <p:cNvSpPr txBox="1">
                  <a:spLocks noRot="1" noChangeAspect="1" noMove="1" noResize="1" noEditPoints="1" noAdjustHandles="1" noChangeArrowheads="1" noChangeShapeType="1" noTextEdit="1"/>
                </p:cNvSpPr>
                <p:nvPr/>
              </p:nvSpPr>
              <p:spPr>
                <a:xfrm>
                  <a:off x="588262" y="3143578"/>
                  <a:ext cx="9127114" cy="1635512"/>
                </a:xfrm>
                <a:prstGeom prst="rect">
                  <a:avLst/>
                </a:prstGeom>
                <a:blipFill>
                  <a:blip r:embed="rId5"/>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D831E22C-8A0C-1A9C-4E32-6AF0F09F2247}"/>
                </a:ext>
              </a:extLst>
            </p:cNvPr>
            <p:cNvSpPr txBox="1"/>
            <p:nvPr/>
          </p:nvSpPr>
          <p:spPr>
            <a:xfrm>
              <a:off x="5303956" y="4356876"/>
              <a:ext cx="1584088" cy="369332"/>
            </a:xfrm>
            <a:prstGeom prst="rect">
              <a:avLst/>
            </a:prstGeom>
            <a:noFill/>
          </p:spPr>
          <p:txBody>
            <a:bodyPr wrap="none" rtlCol="0">
              <a:spAutoFit/>
            </a:bodyPr>
            <a:lstStyle/>
            <a:p>
              <a:r>
                <a:rPr lang="en-US" dirty="0">
                  <a:solidFill>
                    <a:srgbClr val="FF0000"/>
                  </a:solidFill>
                </a:rPr>
                <a:t>Motion model</a:t>
              </a:r>
            </a:p>
          </p:txBody>
        </p:sp>
        <p:sp>
          <p:nvSpPr>
            <p:cNvPr id="36" name="TextBox 35">
              <a:extLst>
                <a:ext uri="{FF2B5EF4-FFF2-40B4-BE49-F238E27FC236}">
                  <a16:creationId xmlns:a16="http://schemas.microsoft.com/office/drawing/2014/main" id="{F0C6F1F0-91FB-B478-D5FB-5A8BB5AE22D9}"/>
                </a:ext>
              </a:extLst>
            </p:cNvPr>
            <p:cNvSpPr txBox="1"/>
            <p:nvPr/>
          </p:nvSpPr>
          <p:spPr>
            <a:xfrm>
              <a:off x="7413101" y="4359284"/>
              <a:ext cx="1777218" cy="338554"/>
            </a:xfrm>
            <a:prstGeom prst="rect">
              <a:avLst/>
            </a:prstGeom>
            <a:noFill/>
          </p:spPr>
          <p:txBody>
            <a:bodyPr wrap="none" rtlCol="0">
              <a:spAutoFit/>
            </a:bodyPr>
            <a:lstStyle/>
            <a:p>
              <a:r>
                <a:rPr lang="en-US" sz="1600" dirty="0">
                  <a:solidFill>
                    <a:srgbClr val="0070C0"/>
                  </a:solidFill>
                </a:rPr>
                <a:t>Observation model</a:t>
              </a:r>
            </a:p>
          </p:txBody>
        </p:sp>
      </p:grpSp>
      <p:sp>
        <p:nvSpPr>
          <p:cNvPr id="37" name="TextBox 36">
            <a:extLst>
              <a:ext uri="{FF2B5EF4-FFF2-40B4-BE49-F238E27FC236}">
                <a16:creationId xmlns:a16="http://schemas.microsoft.com/office/drawing/2014/main" id="{13276858-84A1-A370-CEF5-C77ACFB6367C}"/>
              </a:ext>
            </a:extLst>
          </p:cNvPr>
          <p:cNvSpPr txBox="1"/>
          <p:nvPr/>
        </p:nvSpPr>
        <p:spPr>
          <a:xfrm>
            <a:off x="588262" y="5027416"/>
            <a:ext cx="9216177" cy="461665"/>
          </a:xfrm>
          <a:prstGeom prst="rect">
            <a:avLst/>
          </a:prstGeom>
          <a:noFill/>
        </p:spPr>
        <p:txBody>
          <a:bodyPr wrap="none" rtlCol="0">
            <a:spAutoFit/>
          </a:bodyPr>
          <a:lstStyle/>
          <a:p>
            <a:r>
              <a:rPr lang="en-US" sz="2400" dirty="0"/>
              <a:t>Architect models such that the posterior can be modeled as a gaussian:</a:t>
            </a:r>
          </a:p>
        </p:txBody>
      </p:sp>
      <p:cxnSp>
        <p:nvCxnSpPr>
          <p:cNvPr id="42" name="Straight Arrow Connector 41">
            <a:extLst>
              <a:ext uri="{FF2B5EF4-FFF2-40B4-BE49-F238E27FC236}">
                <a16:creationId xmlns:a16="http://schemas.microsoft.com/office/drawing/2014/main" id="{C9F8B97E-3B1E-AA82-24C5-697E32702434}"/>
              </a:ext>
            </a:extLst>
          </p:cNvPr>
          <p:cNvCxnSpPr>
            <a:cxnSpLocks/>
          </p:cNvCxnSpPr>
          <p:nvPr/>
        </p:nvCxnSpPr>
        <p:spPr>
          <a:xfrm flipH="1" flipV="1">
            <a:off x="3993040" y="5858413"/>
            <a:ext cx="2470318" cy="35002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AF25077-BFDC-6839-D2E4-12149F49A5AE}"/>
              </a:ext>
            </a:extLst>
          </p:cNvPr>
          <p:cNvSpPr txBox="1"/>
          <p:nvPr/>
        </p:nvSpPr>
        <p:spPr>
          <a:xfrm>
            <a:off x="6567320" y="6033426"/>
            <a:ext cx="2016001" cy="369332"/>
          </a:xfrm>
          <a:prstGeom prst="rect">
            <a:avLst/>
          </a:prstGeom>
          <a:noFill/>
        </p:spPr>
        <p:txBody>
          <a:bodyPr wrap="none" rtlCol="0">
            <a:spAutoFit/>
          </a:bodyPr>
          <a:lstStyle/>
          <a:p>
            <a:r>
              <a:rPr lang="en-US" b="1" dirty="0">
                <a:solidFill>
                  <a:schemeClr val="accent4"/>
                </a:solidFill>
              </a:rPr>
              <a:t>Information Matrix</a:t>
            </a:r>
          </a:p>
        </p:txBody>
      </p:sp>
    </p:spTree>
    <p:extLst>
      <p:ext uri="{BB962C8B-B14F-4D97-AF65-F5344CB8AC3E}">
        <p14:creationId xmlns:p14="http://schemas.microsoft.com/office/powerpoint/2010/main" val="1400244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DB0E90-BA3A-D1CB-9A6C-30B8AA417DF7}"/>
              </a:ext>
            </a:extLst>
          </p:cNvPr>
          <p:cNvSpPr>
            <a:spLocks noGrp="1"/>
          </p:cNvSpPr>
          <p:nvPr>
            <p:ph type="sldNum" sz="quarter" idx="12"/>
          </p:nvPr>
        </p:nvSpPr>
        <p:spPr/>
        <p:txBody>
          <a:bodyPr/>
          <a:lstStyle/>
          <a:p>
            <a:fld id="{16DBD0CC-423F-4B58-AFF5-83B6DD233671}" type="slidenum">
              <a:rPr lang="en-IL" smtClean="0"/>
              <a:t>8</a:t>
            </a:fld>
            <a:endParaRPr lang="en-IL"/>
          </a:p>
        </p:txBody>
      </p:sp>
      <p:sp>
        <p:nvSpPr>
          <p:cNvPr id="11" name="TextBox 10">
            <a:extLst>
              <a:ext uri="{FF2B5EF4-FFF2-40B4-BE49-F238E27FC236}">
                <a16:creationId xmlns:a16="http://schemas.microsoft.com/office/drawing/2014/main" id="{1D179DFD-51F0-0032-B494-2D8AED0C705F}"/>
              </a:ext>
            </a:extLst>
          </p:cNvPr>
          <p:cNvSpPr txBox="1"/>
          <p:nvPr/>
        </p:nvSpPr>
        <p:spPr>
          <a:xfrm>
            <a:off x="495759" y="329535"/>
            <a:ext cx="11326627" cy="584775"/>
          </a:xfrm>
          <a:prstGeom prst="rect">
            <a:avLst/>
          </a:prstGeom>
          <a:noFill/>
        </p:spPr>
        <p:txBody>
          <a:bodyPr wrap="none" rtlCol="0">
            <a:spAutoFit/>
          </a:bodyPr>
          <a:lstStyle/>
          <a:p>
            <a:r>
              <a:rPr lang="en-US" sz="3200" dirty="0"/>
              <a:t>Solving for the posterior distribution via Expectation Maximization: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3A5152-9AF6-9AC4-C0AC-09A072294E41}"/>
                  </a:ext>
                </a:extLst>
              </p:cNvPr>
              <p:cNvSpPr txBox="1"/>
              <p:nvPr/>
            </p:nvSpPr>
            <p:spPr>
              <a:xfrm>
                <a:off x="947451" y="1252082"/>
                <a:ext cx="8777980" cy="714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m:t>
                          </m:r>
                        </m:sup>
                      </m:sSubSup>
                      <m:r>
                        <a:rPr lang="en-US" sz="2400" i="1">
                          <a:latin typeface="Cambria Math" panose="02040503050406030204" pitchFamily="18" charset="0"/>
                        </a:rPr>
                        <m:t>=</m:t>
                      </m:r>
                      <m:limLow>
                        <m:limLowPr>
                          <m:ctrlPr>
                            <a:rPr lang="en-US" sz="2400" i="1">
                              <a:latin typeface="Cambria Math" panose="02040503050406030204" pitchFamily="18" charset="0"/>
                            </a:rPr>
                          </m:ctrlPr>
                        </m:limLowPr>
                        <m:e>
                          <m:r>
                            <a:rPr lang="en-US" sz="2400" i="1">
                              <a:latin typeface="Cambria Math" panose="02040503050406030204" pitchFamily="18" charset="0"/>
                            </a:rPr>
                            <m:t>𝑎𝑟𝑔𝑚𝑎𝑥</m:t>
                          </m:r>
                        </m:e>
                        <m:lim>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X</m:t>
                              </m:r>
                            </m:e>
                            <m:sub>
                              <m:r>
                                <m:rPr>
                                  <m:sty m:val="p"/>
                                </m:rPr>
                                <a:rPr lang="en-US" sz="2400" i="0">
                                  <a:latin typeface="Cambria Math" panose="02040503050406030204" pitchFamily="18" charset="0"/>
                                </a:rPr>
                                <m:t>k</m:t>
                              </m:r>
                            </m:sub>
                          </m:sSub>
                        </m:lim>
                      </m:limLow>
                      <m:r>
                        <a:rPr lang="en-US" sz="2400" b="0" i="0" smtClean="0">
                          <a:latin typeface="Cambria Math" panose="02040503050406030204" pitchFamily="18" charset="0"/>
                        </a:rPr>
                        <m:t> </m:t>
                      </m:r>
                      <m:r>
                        <m:rPr>
                          <m:sty m:val="p"/>
                        </m:rPr>
                        <a:rPr lang="en-US" sz="2400" i="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X</m:t>
                              </m:r>
                            </m:e>
                            <m:sub>
                              <m:r>
                                <m:rPr>
                                  <m:sty m:val="p"/>
                                </m:rPr>
                                <a:rPr lang="en-US" sz="2400" i="0">
                                  <a:latin typeface="Cambria Math" panose="02040503050406030204" pitchFamily="18" charset="0"/>
                                </a:rPr>
                                <m:t>k</m:t>
                              </m:r>
                            </m:sub>
                          </m:sSub>
                        </m:e>
                        <m:e>
                          <m:sSub>
                            <m:sSubPr>
                              <m:ctrlPr>
                                <a:rPr lang="en-US" sz="2400" i="1">
                                  <a:latin typeface="Cambria Math" panose="02040503050406030204" pitchFamily="18" charset="0"/>
                                </a:rPr>
                              </m:ctrlPr>
                            </m:sSubPr>
                            <m:e>
                              <m:r>
                                <a:rPr lang="en-US" sz="2400" i="0">
                                  <a:latin typeface="Cambria Math" panose="02040503050406030204" pitchFamily="18" charset="0"/>
                                  <a:ea typeface="Cambria Math" panose="02040503050406030204" pitchFamily="18" charset="0"/>
                                </a:rPr>
                                <m:t>𝒵</m:t>
                              </m:r>
                            </m:e>
                            <m:sub>
                              <m:r>
                                <m:rPr>
                                  <m:sty m:val="p"/>
                                </m:rPr>
                                <a:rPr lang="en-US" sz="2400" i="0">
                                  <a:latin typeface="Cambria Math" panose="02040503050406030204" pitchFamily="18" charset="0"/>
                                </a:rPr>
                                <m:t>k</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0">
                                  <a:latin typeface="Cambria Math" panose="02040503050406030204" pitchFamily="18" charset="0"/>
                                  <a:ea typeface="Cambria Math" panose="02040503050406030204" pitchFamily="18" charset="0"/>
                                </a:rPr>
                                <m:t>𝒰</m:t>
                              </m:r>
                            </m:e>
                            <m:sub>
                              <m:r>
                                <m:rPr>
                                  <m:sty m:val="p"/>
                                </m:rPr>
                                <a:rPr lang="en-US" sz="2400" i="0">
                                  <a:latin typeface="Cambria Math" panose="02040503050406030204" pitchFamily="18" charset="0"/>
                                </a:rPr>
                                <m:t>k</m:t>
                              </m:r>
                              <m:r>
                                <a:rPr lang="en-US" sz="2400" i="0">
                                  <a:latin typeface="Cambria Math" panose="02040503050406030204" pitchFamily="18" charset="0"/>
                                </a:rPr>
                                <m:t>−</m:t>
                              </m:r>
                              <m:r>
                                <a:rPr lang="en-US" sz="2400" i="0">
                                  <a:latin typeface="Cambria Math" panose="02040503050406030204" pitchFamily="18" charset="0"/>
                                </a:rPr>
                                <m:t>1</m:t>
                              </m:r>
                            </m:sub>
                          </m:sSub>
                        </m:e>
                      </m:d>
                      <m:r>
                        <a:rPr lang="en-US" sz="2400" b="0" i="0" smtClean="0">
                          <a:latin typeface="Cambria Math" panose="02040503050406030204" pitchFamily="18" charset="0"/>
                        </a:rPr>
                        <m:t>=</m:t>
                      </m:r>
                      <m:limLow>
                        <m:limLowPr>
                          <m:ctrlPr>
                            <a:rPr lang="en-US" sz="2400" i="1">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k</m:t>
                              </m:r>
                            </m:sub>
                          </m:sSub>
                        </m:lim>
                      </m:limLow>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m:rPr>
                                      <m:sty m:val="p"/>
                                    </m:rPr>
                                    <a:rPr lang="en-US" sz="2400">
                                      <a:latin typeface="Cambria Math" panose="02040503050406030204" pitchFamily="18" charset="0"/>
                                    </a:rPr>
                                    <m:t>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k</m:t>
                                          </m:r>
                                        </m:sub>
                                      </m:sSub>
                                    </m:e>
                                    <m:e>
                                      <m:sSub>
                                        <m:sSubPr>
                                          <m:ctrlPr>
                                            <a:rPr lang="en-US" sz="2400" i="1">
                                              <a:latin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𝒵</m:t>
                                          </m:r>
                                        </m:e>
                                        <m:sub>
                                          <m:r>
                                            <m:rPr>
                                              <m:sty m:val="p"/>
                                            </m:rPr>
                                            <a:rPr lang="en-US" sz="2400">
                                              <a:latin typeface="Cambria Math" panose="02040503050406030204" pitchFamily="18" charset="0"/>
                                            </a:rPr>
                                            <m:t>k</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𝒰</m:t>
                                          </m:r>
                                        </m:e>
                                        <m:sub>
                                          <m:r>
                                            <m:rPr>
                                              <m:sty m:val="p"/>
                                            </m:rPr>
                                            <a:rPr lang="en-US" sz="2400">
                                              <a:latin typeface="Cambria Math" panose="02040503050406030204" pitchFamily="18" charset="0"/>
                                            </a:rPr>
                                            <m:t>k</m:t>
                                          </m:r>
                                          <m:r>
                                            <a:rPr lang="en-US" sz="2400">
                                              <a:latin typeface="Cambria Math" panose="02040503050406030204" pitchFamily="18" charset="0"/>
                                            </a:rPr>
                                            <m:t>−</m:t>
                                          </m:r>
                                          <m:r>
                                            <a:rPr lang="en-US" sz="2400">
                                              <a:latin typeface="Cambria Math" panose="02040503050406030204" pitchFamily="18" charset="0"/>
                                            </a:rPr>
                                            <m:t>1</m:t>
                                          </m:r>
                                        </m:sub>
                                      </m:sSub>
                                    </m:e>
                                  </m:d>
                                </m:e>
                              </m:d>
                            </m:e>
                          </m:func>
                        </m:e>
                      </m:d>
                    </m:oMath>
                  </m:oMathPara>
                </a14:m>
                <a:endParaRPr lang="en-US" sz="2400"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923A5152-9AF6-9AC4-C0AC-09A072294E41}"/>
                  </a:ext>
                </a:extLst>
              </p:cNvPr>
              <p:cNvSpPr txBox="1">
                <a:spLocks noRot="1" noChangeAspect="1" noMove="1" noResize="1" noEditPoints="1" noAdjustHandles="1" noChangeArrowheads="1" noChangeShapeType="1" noTextEdit="1"/>
              </p:cNvSpPr>
              <p:nvPr/>
            </p:nvSpPr>
            <p:spPr>
              <a:xfrm>
                <a:off x="947451" y="1252082"/>
                <a:ext cx="8777980" cy="7141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A7D4E2F-7346-0C3E-D4BB-04CD96D62B14}"/>
                  </a:ext>
                </a:extLst>
              </p:cNvPr>
              <p:cNvSpPr txBox="1"/>
              <p:nvPr/>
            </p:nvSpPr>
            <p:spPr>
              <a:xfrm>
                <a:off x="2945684" y="2567090"/>
                <a:ext cx="6300632" cy="1000467"/>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 </m:t>
                                        </m:r>
                                      </m:sub>
                                    </m:sSub>
                                  </m:sub>
                                </m:sSub>
                              </m:e>
                            </m:d>
                          </m:e>
                        </m:mr>
                        <m:m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h</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𝑙</m:t>
                                    </m:r>
                                  </m:e>
                                  <m:sub>
                                    <m:r>
                                      <a:rPr lang="en-US" sz="2400" i="1">
                                        <a:latin typeface="Cambria Math" panose="02040503050406030204" pitchFamily="18" charset="0"/>
                                      </a:rPr>
                                      <m:t>𝑗</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m:rPr>
                                <m:nor/>
                              </m:rPr>
                              <a:rPr lang="he-IL" sz="2400" dirty="0"/>
                              <m:t> </m:t>
                            </m:r>
                          </m:e>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Ω</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 </m:t>
                                        </m:r>
                                      </m:sub>
                                    </m:sSub>
                                  </m:sub>
                                </m:sSub>
                              </m:e>
                            </m:d>
                          </m:e>
                        </m:mr>
                      </m:m>
                    </m:oMath>
                  </m:oMathPara>
                </a14:m>
                <a:endParaRPr lang="en-US" sz="2400" b="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0A7D4E2F-7346-0C3E-D4BB-04CD96D62B14}"/>
                  </a:ext>
                </a:extLst>
              </p:cNvPr>
              <p:cNvSpPr txBox="1">
                <a:spLocks noRot="1" noChangeAspect="1" noMove="1" noResize="1" noEditPoints="1" noAdjustHandles="1" noChangeArrowheads="1" noChangeShapeType="1" noTextEdit="1"/>
              </p:cNvSpPr>
              <p:nvPr/>
            </p:nvSpPr>
            <p:spPr>
              <a:xfrm>
                <a:off x="2945684" y="2567090"/>
                <a:ext cx="6300632" cy="100046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42BAC0-3144-D117-6E68-BE43EE670A99}"/>
                  </a:ext>
                </a:extLst>
              </p:cNvPr>
              <p:cNvSpPr txBox="1"/>
              <p:nvPr/>
            </p:nvSpPr>
            <p:spPr>
              <a:xfrm>
                <a:off x="198937" y="4159626"/>
                <a:ext cx="11922366"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𝐾</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lim>
                      </m:limLow>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0</m:t>
                                          </m:r>
                                        </m:sub>
                                      </m:sSub>
                                    </m:e>
                                  </m:d>
                                </m:e>
                              </m:d>
                            </m:e>
                            <m: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d>
                                <m:dPr>
                                  <m:begChr m:val="["/>
                                  <m:endChr m:val="]"/>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𝑤</m:t>
                                              </m:r>
                                            </m:sub>
                                          </m:sSub>
                                        </m:e>
                                        <m:sub>
                                          <m:r>
                                            <a:rPr lang="en-US" sz="2400" b="0" i="1" smtClean="0">
                                              <a:latin typeface="Cambria Math" panose="02040503050406030204" pitchFamily="18" charset="0"/>
                                            </a:rPr>
                                            <m:t>𝑖</m:t>
                                          </m:r>
                                        </m:sub>
                                      </m:sSub>
                                    </m:sub>
                                    <m:sup>
                                      <m:r>
                                        <a:rPr lang="en-US" sz="2400" i="1">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brk m:alnAt="7"/>
                                            </m:rPr>
                                            <a:rPr lang="en-US" sz="2400" b="0" i="1" smtClean="0">
                                              <a:latin typeface="Cambria Math" panose="02040503050406030204" pitchFamily="18" charset="0"/>
                                              <a:ea typeface="Cambria Math" panose="02040503050406030204" pitchFamily="18" charset="0"/>
                                            </a:rPr>
                                            <m:t>ℳ</m:t>
                                          </m:r>
                                        </m:e>
                                        <m:sub>
                                          <m:r>
                                            <m:rPr>
                                              <m:brk m:alnAt="7"/>
                                            </m:rPr>
                                            <a:rPr lang="en-US" sz="2400" b="0" i="1" smtClean="0">
                                              <a:latin typeface="Cambria Math" panose="02040503050406030204" pitchFamily="18" charset="0"/>
                                              <a:ea typeface="Cambria Math" panose="02040503050406030204" pitchFamily="18" charset="0"/>
                                            </a:rPr>
                                            <m:t>𝑖</m:t>
                                          </m:r>
                                        </m:sub>
                                      </m:sSub>
                                    </m:sub>
                                    <m:sup/>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𝑗</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𝑣</m:t>
                                                  </m:r>
                                                </m:sub>
                                              </m:sSub>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sub>
                                        <m:sup>
                                          <m:r>
                                            <a:rPr lang="en-US" sz="2400" b="0" i="1" smtClean="0">
                                              <a:latin typeface="Cambria Math" panose="02040503050406030204" pitchFamily="18" charset="0"/>
                                            </a:rPr>
                                            <m:t>2</m:t>
                                          </m:r>
                                        </m:sup>
                                      </m:sSubSup>
                                    </m:e>
                                  </m:nary>
                                </m:e>
                              </m:d>
                              <m:r>
                                <a:rPr lang="en-US" sz="2400" b="0" i="1" smtClean="0">
                                  <a:latin typeface="Cambria Math" panose="02040503050406030204" pitchFamily="18" charset="0"/>
                                </a:rPr>
                                <m:t> </m:t>
                              </m:r>
                            </m:e>
                          </m:nary>
                        </m:e>
                      </m:d>
                    </m:oMath>
                  </m:oMathPara>
                </a14:m>
                <a:endParaRPr lang="en-US" sz="2400" dirty="0"/>
              </a:p>
            </p:txBody>
          </p:sp>
        </mc:Choice>
        <mc:Fallback xmlns="">
          <p:sp>
            <p:nvSpPr>
              <p:cNvPr id="15" name="TextBox 14">
                <a:extLst>
                  <a:ext uri="{FF2B5EF4-FFF2-40B4-BE49-F238E27FC236}">
                    <a16:creationId xmlns:a16="http://schemas.microsoft.com/office/drawing/2014/main" id="{2442BAC0-3144-D117-6E68-BE43EE670A99}"/>
                  </a:ext>
                </a:extLst>
              </p:cNvPr>
              <p:cNvSpPr txBox="1">
                <a:spLocks noRot="1" noChangeAspect="1" noMove="1" noResize="1" noEditPoints="1" noAdjustHandles="1" noChangeArrowheads="1" noChangeShapeType="1" noTextEdit="1"/>
              </p:cNvSpPr>
              <p:nvPr/>
            </p:nvSpPr>
            <p:spPr>
              <a:xfrm>
                <a:off x="198937" y="4159626"/>
                <a:ext cx="11922366" cy="1051570"/>
              </a:xfrm>
              <a:prstGeom prst="rect">
                <a:avLst/>
              </a:prstGeom>
              <a:blipFill>
                <a:blip r:embed="rId4"/>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1069021-F791-DF87-0E41-23EE51C3458C}"/>
              </a:ext>
            </a:extLst>
          </p:cNvPr>
          <p:cNvCxnSpPr/>
          <p:nvPr/>
        </p:nvCxnSpPr>
        <p:spPr>
          <a:xfrm>
            <a:off x="1983035" y="2206128"/>
            <a:ext cx="0" cy="19046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05F129-18E3-AD62-FD42-70A3665CF0BB}"/>
                  </a:ext>
                </a:extLst>
              </p:cNvPr>
              <p:cNvSpPr txBox="1"/>
              <p:nvPr/>
            </p:nvSpPr>
            <p:spPr>
              <a:xfrm>
                <a:off x="198937" y="6086051"/>
                <a:ext cx="3112069" cy="540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𝑅𝑒𝑚𝑖𝑛𝑑𝑒𝑟</m:t>
                      </m:r>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d>
                            </m:e>
                          </m:d>
                        </m:e>
                        <m:sub>
                          <m:r>
                            <m:rPr>
                              <m:sty m:val="p"/>
                            </m:rPr>
                            <a:rPr lang="en-US" sz="2000" b="0" i="0" smtClean="0">
                              <a:latin typeface="Cambria Math" panose="02040503050406030204" pitchFamily="18" charset="0"/>
                            </a:rPr>
                            <m:t>Ω</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𝑇</m:t>
                          </m:r>
                        </m:sup>
                      </m:sSup>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𝑎</m:t>
                      </m:r>
                    </m:oMath>
                  </m:oMathPara>
                </a14:m>
                <a:endParaRPr lang="en-US" sz="2000" dirty="0"/>
              </a:p>
            </p:txBody>
          </p:sp>
        </mc:Choice>
        <mc:Fallback xmlns="">
          <p:sp>
            <p:nvSpPr>
              <p:cNvPr id="18" name="TextBox 17">
                <a:extLst>
                  <a:ext uri="{FF2B5EF4-FFF2-40B4-BE49-F238E27FC236}">
                    <a16:creationId xmlns:a16="http://schemas.microsoft.com/office/drawing/2014/main" id="{FE05F129-18E3-AD62-FD42-70A3665CF0BB}"/>
                  </a:ext>
                </a:extLst>
              </p:cNvPr>
              <p:cNvSpPr txBox="1">
                <a:spLocks noRot="1" noChangeAspect="1" noMove="1" noResize="1" noEditPoints="1" noAdjustHandles="1" noChangeArrowheads="1" noChangeShapeType="1" noTextEdit="1"/>
              </p:cNvSpPr>
              <p:nvPr/>
            </p:nvSpPr>
            <p:spPr>
              <a:xfrm>
                <a:off x="198937" y="6086051"/>
                <a:ext cx="3112069" cy="540597"/>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CC8740B-D4DA-0505-053A-55EED8B03960}"/>
              </a:ext>
            </a:extLst>
          </p:cNvPr>
          <p:cNvSpPr txBox="1"/>
          <p:nvPr/>
        </p:nvSpPr>
        <p:spPr>
          <a:xfrm>
            <a:off x="2626526" y="5151548"/>
            <a:ext cx="638316" cy="369332"/>
          </a:xfrm>
          <a:prstGeom prst="rect">
            <a:avLst/>
          </a:prstGeom>
          <a:noFill/>
        </p:spPr>
        <p:txBody>
          <a:bodyPr wrap="none" rtlCol="0">
            <a:spAutoFit/>
          </a:bodyPr>
          <a:lstStyle/>
          <a:p>
            <a:r>
              <a:rPr lang="en-US" dirty="0">
                <a:solidFill>
                  <a:srgbClr val="FF0000"/>
                </a:solidFill>
              </a:rPr>
              <a:t>Prior</a:t>
            </a:r>
          </a:p>
        </p:txBody>
      </p:sp>
      <p:sp>
        <p:nvSpPr>
          <p:cNvPr id="20" name="TextBox 19">
            <a:extLst>
              <a:ext uri="{FF2B5EF4-FFF2-40B4-BE49-F238E27FC236}">
                <a16:creationId xmlns:a16="http://schemas.microsoft.com/office/drawing/2014/main" id="{214EF8C2-8858-8D70-0956-DDDE68578322}"/>
              </a:ext>
            </a:extLst>
          </p:cNvPr>
          <p:cNvSpPr txBox="1"/>
          <p:nvPr/>
        </p:nvSpPr>
        <p:spPr>
          <a:xfrm>
            <a:off x="5392548" y="5151548"/>
            <a:ext cx="1628972" cy="369332"/>
          </a:xfrm>
          <a:prstGeom prst="rect">
            <a:avLst/>
          </a:prstGeom>
          <a:noFill/>
        </p:spPr>
        <p:txBody>
          <a:bodyPr wrap="none" rtlCol="0">
            <a:spAutoFit/>
          </a:bodyPr>
          <a:lstStyle/>
          <a:p>
            <a:r>
              <a:rPr lang="en-US" dirty="0">
                <a:solidFill>
                  <a:srgbClr val="FF0000"/>
                </a:solidFill>
              </a:rPr>
              <a:t>Motion Models</a:t>
            </a:r>
          </a:p>
        </p:txBody>
      </p:sp>
      <p:sp>
        <p:nvSpPr>
          <p:cNvPr id="21" name="TextBox 20">
            <a:extLst>
              <a:ext uri="{FF2B5EF4-FFF2-40B4-BE49-F238E27FC236}">
                <a16:creationId xmlns:a16="http://schemas.microsoft.com/office/drawing/2014/main" id="{0FBC0471-D938-92ED-F550-787F0B5ACA5D}"/>
              </a:ext>
            </a:extLst>
          </p:cNvPr>
          <p:cNvSpPr txBox="1"/>
          <p:nvPr/>
        </p:nvSpPr>
        <p:spPr>
          <a:xfrm>
            <a:off x="9149226" y="5151548"/>
            <a:ext cx="2071401" cy="369332"/>
          </a:xfrm>
          <a:prstGeom prst="rect">
            <a:avLst/>
          </a:prstGeom>
          <a:noFill/>
        </p:spPr>
        <p:txBody>
          <a:bodyPr wrap="none" rtlCol="0">
            <a:spAutoFit/>
          </a:bodyPr>
          <a:lstStyle/>
          <a:p>
            <a:r>
              <a:rPr lang="en-US" dirty="0">
                <a:solidFill>
                  <a:srgbClr val="0070C0"/>
                </a:solidFill>
              </a:rPr>
              <a:t>Observation models</a:t>
            </a:r>
          </a:p>
        </p:txBody>
      </p:sp>
    </p:spTree>
    <p:extLst>
      <p:ext uri="{BB962C8B-B14F-4D97-AF65-F5344CB8AC3E}">
        <p14:creationId xmlns:p14="http://schemas.microsoft.com/office/powerpoint/2010/main" val="2507174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1BAE09-6F41-14AA-7006-319F4A7772BC}"/>
              </a:ext>
            </a:extLst>
          </p:cNvPr>
          <p:cNvSpPr>
            <a:spLocks noGrp="1"/>
          </p:cNvSpPr>
          <p:nvPr>
            <p:ph type="sldNum" sz="quarter" idx="12"/>
          </p:nvPr>
        </p:nvSpPr>
        <p:spPr/>
        <p:txBody>
          <a:bodyPr/>
          <a:lstStyle/>
          <a:p>
            <a:fld id="{16DBD0CC-423F-4B58-AFF5-83B6DD233671}" type="slidenum">
              <a:rPr lang="en-IL" smtClean="0"/>
              <a:t>9</a:t>
            </a:fld>
            <a:endParaRPr lang="en-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7C1A13-612F-322F-C6FA-E71B29AA1A43}"/>
                  </a:ext>
                </a:extLst>
              </p:cNvPr>
              <p:cNvSpPr txBox="1"/>
              <p:nvPr/>
            </p:nvSpPr>
            <p:spPr>
              <a:xfrm>
                <a:off x="134817" y="1087962"/>
                <a:ext cx="12206098"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𝐾</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lim>
                      </m:limLow>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001"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001"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0</m:t>
                                          </m:r>
                                        </m:sub>
                                      </m:sSub>
                                    </m:e>
                                  </m:d>
                                </m:e>
                              </m:d>
                            </m:e>
                            <m: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d>
                                <m:dPr>
                                  <m:begChr m:val="["/>
                                  <m:endChr m:val="]"/>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e>
                                              </m:d>
                                            </m:e>
                                          </m:d>
                                        </m:e>
                                      </m:d>
                                    </m:e>
                                    <m:sub>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𝑤</m:t>
                                              </m:r>
                                            </m:sub>
                                          </m:sSub>
                                        </m:e>
                                        <m:sub>
                                          <m:r>
                                            <a:rPr lang="en-US" sz="2400" b="0" i="1" smtClean="0">
                                              <a:latin typeface="Cambria Math" panose="02040503050406030204" pitchFamily="18" charset="0"/>
                                            </a:rPr>
                                            <m:t>𝑖</m:t>
                                          </m:r>
                                        </m:sub>
                                      </m:sSub>
                                    </m:sub>
                                    <m:sup>
                                      <m:r>
                                        <a:rPr lang="en-US" sz="2400" i="1">
                                          <a:latin typeface="Cambria Math" panose="02040503050406030204" pitchFamily="18" charset="0"/>
                                        </a:rPr>
                                        <m:t>2</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brk m:alnAt="7"/>
                                            </m:rPr>
                                            <a:rPr lang="en-US" sz="2400" b="0" i="1" smtClean="0">
                                              <a:latin typeface="Cambria Math" panose="02040503050406030204" pitchFamily="18" charset="0"/>
                                              <a:ea typeface="Cambria Math" panose="02040503050406030204" pitchFamily="18" charset="0"/>
                                            </a:rPr>
                                            <m:t>ℳ</m:t>
                                          </m:r>
                                        </m:e>
                                        <m:sub>
                                          <m:r>
                                            <m:rPr>
                                              <m:brk m:alnAt="7"/>
                                            </m:rPr>
                                            <a:rPr lang="en-US" sz="2400" b="0" i="1" smtClean="0">
                                              <a:latin typeface="Cambria Math" panose="02040503050406030204" pitchFamily="18" charset="0"/>
                                              <a:ea typeface="Cambria Math" panose="02040503050406030204" pitchFamily="18" charset="0"/>
                                            </a:rPr>
                                            <m:t>𝑖</m:t>
                                          </m:r>
                                        </m:sub>
                                      </m:sSub>
                                    </m:sub>
                                    <m:sup/>
                                    <m:e>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𝑗</m:t>
                                                          </m:r>
                                                        </m:sub>
                                                      </m:sSub>
                                                    </m:e>
                                                  </m:d>
                                                </m:e>
                                              </m:d>
                                            </m:e>
                                          </m:d>
                                        </m:e>
                                        <m:sub>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Ω</m:t>
                                                  </m:r>
                                                </m:e>
                                                <m:sub>
                                                  <m:r>
                                                    <a:rPr lang="en-US" sz="2400" i="1">
                                                      <a:latin typeface="Cambria Math" panose="02040503050406030204" pitchFamily="18" charset="0"/>
                                                    </a:rPr>
                                                    <m:t>𝑣</m:t>
                                                  </m:r>
                                                </m:sub>
                                              </m:sSub>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sub>
                                        <m:sup>
                                          <m:r>
                                            <a:rPr lang="en-US" sz="2400" b="0" i="1" smtClean="0">
                                              <a:latin typeface="Cambria Math" panose="02040503050406030204" pitchFamily="18" charset="0"/>
                                            </a:rPr>
                                            <m:t>2</m:t>
                                          </m:r>
                                        </m:sup>
                                      </m:sSubSup>
                                    </m:e>
                                  </m:nary>
                                </m:e>
                              </m:d>
                              <m:r>
                                <a:rPr lang="en-US" sz="2400" b="0" i="1" smtClean="0">
                                  <a:latin typeface="Cambria Math" panose="02040503050406030204" pitchFamily="18" charset="0"/>
                                </a:rPr>
                                <m:t> </m:t>
                              </m:r>
                            </m:e>
                          </m:nary>
                        </m:e>
                      </m:d>
                    </m:oMath>
                  </m:oMathPara>
                </a14:m>
                <a:endParaRPr lang="en-US" sz="2400" dirty="0"/>
              </a:p>
            </p:txBody>
          </p:sp>
        </mc:Choice>
        <mc:Fallback xmlns="">
          <p:sp>
            <p:nvSpPr>
              <p:cNvPr id="5" name="TextBox 4">
                <a:extLst>
                  <a:ext uri="{FF2B5EF4-FFF2-40B4-BE49-F238E27FC236}">
                    <a16:creationId xmlns:a16="http://schemas.microsoft.com/office/drawing/2014/main" id="{5B7C1A13-612F-322F-C6FA-E71B29AA1A43}"/>
                  </a:ext>
                </a:extLst>
              </p:cNvPr>
              <p:cNvSpPr txBox="1">
                <a:spLocks noRot="1" noChangeAspect="1" noMove="1" noResize="1" noEditPoints="1" noAdjustHandles="1" noChangeArrowheads="1" noChangeShapeType="1" noTextEdit="1"/>
              </p:cNvSpPr>
              <p:nvPr/>
            </p:nvSpPr>
            <p:spPr>
              <a:xfrm>
                <a:off x="134817" y="1087962"/>
                <a:ext cx="12206098" cy="1051570"/>
              </a:xfrm>
              <a:prstGeom prst="rect">
                <a:avLst/>
              </a:prstGeom>
              <a:blipFill>
                <a:blip r:embed="rId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EEB7726-9BE7-92D2-7947-13F729CAE2A7}"/>
              </a:ext>
            </a:extLst>
          </p:cNvPr>
          <p:cNvCxnSpPr>
            <a:cxnSpLocks/>
          </p:cNvCxnSpPr>
          <p:nvPr/>
        </p:nvCxnSpPr>
        <p:spPr>
          <a:xfrm>
            <a:off x="4799684" y="3955665"/>
            <a:ext cx="1531345" cy="4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1D9387-191D-4D60-8317-444F2EFE6947}"/>
                  </a:ext>
                </a:extLst>
              </p:cNvPr>
              <p:cNvSpPr txBox="1"/>
              <p:nvPr/>
            </p:nvSpPr>
            <p:spPr>
              <a:xfrm>
                <a:off x="391243" y="2836096"/>
                <a:ext cx="6580135" cy="3832075"/>
              </a:xfrm>
              <a:prstGeom prst="rect">
                <a:avLst/>
              </a:prstGeom>
              <a:noFill/>
            </p:spPr>
            <p:txBody>
              <a:bodyPr wrap="none" rtlCol="0">
                <a:spAutoFit/>
              </a:bodyPr>
              <a:lstStyle/>
              <a:p>
                <a:r>
                  <a:rPr lang="en-US" sz="2400" dirty="0"/>
                  <a:t>Linearize models around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oMath>
                </a14:m>
                <a:endParaRPr lang="en-US" sz="2400" b="0" dirty="0"/>
              </a:p>
              <a:p>
                <a:endParaRPr lang="en-US" sz="2400" dirty="0"/>
              </a:p>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e>
                        <m:sub>
                          <m:r>
                            <a:rPr lang="en-US" sz="2000" i="1">
                              <a:latin typeface="Cambria Math" panose="02040503050406030204" pitchFamily="18" charset="0"/>
                            </a:rPr>
                            <m:t>𝑘</m:t>
                          </m:r>
                        </m:sub>
                      </m:sSub>
                    </m:oMath>
                  </m:oMathPara>
                </a14:m>
                <a:endParaRPr lang="en-US" sz="2000" dirty="0"/>
              </a:p>
              <a:p>
                <a:endParaRPr lang="en-US" sz="200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 </m:t>
                              </m:r>
                            </m:sub>
                          </m:sSub>
                        </m:e>
                      </m:d>
                      <m:r>
                        <a:rPr lang="en-US" sz="2000" b="0" i="1"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 </m:t>
                              </m:r>
                            </m:sub>
                          </m:sSub>
                          <m:r>
                            <a:rPr lang="en-US" sz="2000" i="1">
                              <a:latin typeface="Cambria Math" panose="02040503050406030204" pitchFamily="18" charset="0"/>
                            </a:rPr>
                            <m:t>,</m:t>
                          </m:r>
                          <m:r>
                            <a:rPr lang="en-US" sz="2000" b="0" i="1" smtClean="0">
                              <a:latin typeface="Cambria Math" panose="02040503050406030204" pitchFamily="18" charset="0"/>
                            </a:rPr>
                            <m:t>𝑢</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b="0" i="1" smtClean="0">
                                          <a:latin typeface="Cambria Math" panose="02040503050406030204" pitchFamily="18" charset="0"/>
                                        </a:rPr>
                                        <m:t> </m:t>
                                      </m:r>
                                      <m:r>
                                        <a:rPr lang="en-US" sz="2000" b="0" i="1" smtClean="0">
                                          <a:latin typeface="Cambria Math" panose="02040503050406030204" pitchFamily="18" charset="0"/>
                                        </a:rPr>
                                        <m:t>𝑥</m:t>
                                      </m:r>
                                    </m:den>
                                  </m:f>
                                </m:e>
                              </m:d>
                            </m:e>
                            <m:sub>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 </m:t>
                                  </m:r>
                                  <m:r>
                                    <a:rPr lang="en-US" sz="2000" b="0" i="1" smtClean="0">
                                      <a:latin typeface="Cambria Math" panose="02040503050406030204" pitchFamily="18" charset="0"/>
                                    </a:rPr>
                                    <m:t>𝑢</m:t>
                                  </m:r>
                                </m:e>
                              </m:d>
                            </m:sub>
                          </m:sSub>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 </m:t>
                              </m:r>
                            </m:sub>
                          </m:sSub>
                        </m:e>
                      </m:d>
                    </m:oMath>
                  </m:oMathPara>
                </a14:m>
                <a:endParaRPr lang="en-US" sz="2000" dirty="0"/>
              </a:p>
              <a:p>
                <a:endParaRPr lang="en-US" sz="2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h</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 </m:t>
                              </m:r>
                            </m:sub>
                          </m:sSub>
                        </m:e>
                      </m:d>
                      <m:r>
                        <a:rPr lang="en-US" sz="2000" i="1">
                          <a:latin typeface="Cambria Math" panose="02040503050406030204" pitchFamily="18" charset="0"/>
                        </a:rPr>
                        <m:t>≈</m:t>
                      </m:r>
                      <m:r>
                        <a:rPr lang="en-US" sz="2000" i="1">
                          <a:latin typeface="Cambria Math" panose="02040503050406030204" pitchFamily="18" charset="0"/>
                        </a:rPr>
                        <m:t>h</m:t>
                      </m:r>
                      <m:d>
                        <m:dPr>
                          <m:ctrlPr>
                            <a:rPr lang="en-US" sz="2000" i="1">
                              <a:latin typeface="Cambria Math" panose="02040503050406030204" pitchFamily="18" charset="0"/>
                            </a:rPr>
                          </m:ctrlPr>
                        </m:dPr>
                        <m:e>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dirty="0">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e>
                      </m:d>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 </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h</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den>
                                  </m:f>
                                </m:e>
                              </m:d>
                            </m:e>
                            <m:sub>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 </m:t>
                              </m:r>
                            </m:sub>
                          </m:sSub>
                        </m:e>
                      </m:d>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 </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h</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 </m:t>
                                          </m:r>
                                        </m:sub>
                                      </m:sSub>
                                    </m:den>
                                  </m:f>
                                </m:e>
                              </m:d>
                            </m:e>
                            <m:sub>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 </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sub>
                              <m:r>
                                <a:rPr lang="en-US" sz="2000" i="1">
                                  <a:latin typeface="Cambria Math" panose="02040503050406030204" pitchFamily="18" charset="0"/>
                                </a:rPr>
                                <m:t> </m:t>
                              </m:r>
                            </m:sub>
                          </m:sSub>
                        </m:e>
                      </m:d>
                    </m:oMath>
                  </m:oMathPara>
                </a14:m>
                <a:endParaRPr lang="en-US" sz="2000" i="1" dirty="0">
                  <a:latin typeface="Cambria Math" panose="02040503050406030204" pitchFamily="18" charset="0"/>
                </a:endParaRPr>
              </a:p>
              <a:p>
                <a:endParaRPr lang="en-US" sz="2000" dirty="0"/>
              </a:p>
            </p:txBody>
          </p:sp>
        </mc:Choice>
        <mc:Fallback xmlns="">
          <p:sp>
            <p:nvSpPr>
              <p:cNvPr id="9" name="TextBox 8">
                <a:extLst>
                  <a:ext uri="{FF2B5EF4-FFF2-40B4-BE49-F238E27FC236}">
                    <a16:creationId xmlns:a16="http://schemas.microsoft.com/office/drawing/2014/main" id="{CA1D9387-191D-4D60-8317-444F2EFE6947}"/>
                  </a:ext>
                </a:extLst>
              </p:cNvPr>
              <p:cNvSpPr txBox="1">
                <a:spLocks noRot="1" noChangeAspect="1" noMove="1" noResize="1" noEditPoints="1" noAdjustHandles="1" noChangeArrowheads="1" noChangeShapeType="1" noTextEdit="1"/>
              </p:cNvSpPr>
              <p:nvPr/>
            </p:nvSpPr>
            <p:spPr>
              <a:xfrm>
                <a:off x="391243" y="2836096"/>
                <a:ext cx="6580135" cy="3832075"/>
              </a:xfrm>
              <a:prstGeom prst="rect">
                <a:avLst/>
              </a:prstGeom>
              <a:blipFill>
                <a:blip r:embed="rId3"/>
                <a:stretch>
                  <a:fillRect l="-1389" t="-11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F21568-9069-06DA-87A2-ACB744D51802}"/>
                  </a:ext>
                </a:extLst>
              </p:cNvPr>
              <p:cNvSpPr txBox="1"/>
              <p:nvPr/>
            </p:nvSpPr>
            <p:spPr>
              <a:xfrm>
                <a:off x="6113442" y="2807082"/>
                <a:ext cx="6097836" cy="2281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b="0" i="1" smtClean="0">
                                      <a:latin typeface="Cambria Math" panose="02040503050406030204" pitchFamily="18" charset="0"/>
                                    </a:rPr>
                                    <m:t> </m:t>
                                  </m:r>
                                </m:sup>
                              </m:sSubSup>
                            </m:e>
                          </m:d>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r>
                            <a:rPr lang="en-US" sz="2400" b="0" i="1" smtClean="0">
                              <a:latin typeface="Cambria Math" panose="02040503050406030204" pitchFamily="18" charset="0"/>
                            </a:rPr>
                            <m:t>𝑎𝑟𝑔𝑚𝑖𝑛</m:t>
                          </m:r>
                          <m:r>
                            <a:rPr lang="en-US" sz="2400" b="0" i="1" smtClean="0">
                              <a:latin typeface="Cambria Math" panose="02040503050406030204" pitchFamily="18" charset="0"/>
                            </a:rPr>
                            <m:t> </m:t>
                          </m:r>
                        </m:e>
                        <m:lim>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𝑘</m:t>
                              </m:r>
                            </m:sub>
                          </m:sSub>
                        </m:lim>
                      </m:limLow>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m:rPr>
                                          <m:sty m:val="p"/>
                                        </m:rPr>
                                        <a:rPr lang="el-GR" sz="2400" b="0" i="1" smtClean="0">
                                          <a:latin typeface="Cambria Math" panose="02040503050406030204" pitchFamily="18" charset="0"/>
                                          <a:ea typeface="Cambria Math" panose="02040503050406030204" pitchFamily="18" charset="0"/>
                                        </a:rPr>
                                        <m:t>Α</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rPr>
                                        <m:t>𝑏</m:t>
                                      </m:r>
                                    </m:e>
                                  </m:d>
                                </m:e>
                              </m:d>
                            </m:e>
                            <m:sup>
                              <m:r>
                                <a:rPr lang="en-US" sz="2400" b="0" i="1" smtClean="0">
                                  <a:latin typeface="Cambria Math" panose="02040503050406030204" pitchFamily="18" charset="0"/>
                                </a:rPr>
                                <m:t>2</m:t>
                              </m:r>
                            </m:sup>
                          </m:sSup>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m:rPr>
                                  <m:sty m:val="p"/>
                                </m:rPr>
                                <a:rPr lang="el-GR" sz="2400" i="1">
                                  <a:latin typeface="Cambria Math" panose="02040503050406030204" pitchFamily="18" charset="0"/>
                                  <a:ea typeface="Cambria Math" panose="02040503050406030204" pitchFamily="18" charset="0"/>
                                </a:rPr>
                                <m:t>Α</m:t>
                              </m:r>
                            </m:e>
                          </m:d>
                        </m:e>
                        <m:sup>
                          <m:r>
                            <a:rPr lang="en-US" sz="2400" b="0" i="1" smtClean="0">
                              <a:latin typeface="Cambria Math" panose="02040503050406030204" pitchFamily="18" charset="0"/>
                            </a:rPr>
                            <m:t>−</m:t>
                          </m:r>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𝑏</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𝑘</m:t>
                                  </m:r>
                                </m:sub>
                                <m:sup>
                                  <m:r>
                                    <a:rPr lang="en-US" sz="2400" i="1">
                                      <a:latin typeface="Cambria Math" panose="02040503050406030204" pitchFamily="18" charset="0"/>
                                    </a:rPr>
                                    <m:t> </m:t>
                                  </m:r>
                                </m:sup>
                              </m:sSubSup>
                            </m:e>
                          </m:d>
                        </m:e>
                        <m:sup>
                          <m:r>
                            <a:rPr lang="en-US" sz="2400" i="1">
                              <a:latin typeface="Cambria Math" panose="02040503050406030204" pitchFamily="18" charset="0"/>
                            </a:rPr>
                            <m:t>∗</m:t>
                          </m:r>
                        </m:sup>
                      </m:sSup>
                    </m:oMath>
                  </m:oMathPara>
                </a14:m>
                <a:endParaRPr lang="en-US" sz="2400" dirty="0"/>
              </a:p>
            </p:txBody>
          </p:sp>
        </mc:Choice>
        <mc:Fallback xmlns="">
          <p:sp>
            <p:nvSpPr>
              <p:cNvPr id="14" name="TextBox 13">
                <a:extLst>
                  <a:ext uri="{FF2B5EF4-FFF2-40B4-BE49-F238E27FC236}">
                    <a16:creationId xmlns:a16="http://schemas.microsoft.com/office/drawing/2014/main" id="{5BF21568-9069-06DA-87A2-ACB744D51802}"/>
                  </a:ext>
                </a:extLst>
              </p:cNvPr>
              <p:cNvSpPr txBox="1">
                <a:spLocks noRot="1" noChangeAspect="1" noMove="1" noResize="1" noEditPoints="1" noAdjustHandles="1" noChangeArrowheads="1" noChangeShapeType="1" noTextEdit="1"/>
              </p:cNvSpPr>
              <p:nvPr/>
            </p:nvSpPr>
            <p:spPr>
              <a:xfrm>
                <a:off x="6113442" y="2807082"/>
                <a:ext cx="6097836" cy="2281650"/>
              </a:xfrm>
              <a:prstGeom prst="rect">
                <a:avLst/>
              </a:prstGeom>
              <a:blipFill>
                <a:blip r:embed="rId4"/>
                <a:stretch>
                  <a:fillRect b="-267"/>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298742C3-8610-90B3-7ED4-927B656F3341}"/>
              </a:ext>
            </a:extLst>
          </p:cNvPr>
          <p:cNvGrpSpPr/>
          <p:nvPr/>
        </p:nvGrpSpPr>
        <p:grpSpPr>
          <a:xfrm rot="20703344">
            <a:off x="9552320" y="5047660"/>
            <a:ext cx="2362070" cy="1417242"/>
            <a:chOff x="607086" y="4798113"/>
            <a:chExt cx="3248665" cy="1949199"/>
          </a:xfrm>
        </p:grpSpPr>
        <p:pic>
          <p:nvPicPr>
            <p:cNvPr id="24" name="Picture 23" descr="A picture containing text, tool&#10;&#10;Description automatically generated">
              <a:extLst>
                <a:ext uri="{FF2B5EF4-FFF2-40B4-BE49-F238E27FC236}">
                  <a16:creationId xmlns:a16="http://schemas.microsoft.com/office/drawing/2014/main" id="{064337F8-4C75-923C-880F-7058268A19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86" y="4798113"/>
              <a:ext cx="3248665" cy="1949199"/>
            </a:xfrm>
            <a:prstGeom prst="rect">
              <a:avLst/>
            </a:prstGeom>
          </p:spPr>
        </p:pic>
        <p:sp>
          <p:nvSpPr>
            <p:cNvPr id="20" name="TextBox 19">
              <a:extLst>
                <a:ext uri="{FF2B5EF4-FFF2-40B4-BE49-F238E27FC236}">
                  <a16:creationId xmlns:a16="http://schemas.microsoft.com/office/drawing/2014/main" id="{441C6297-C8E7-EA31-07C3-1C6064CECE14}"/>
                </a:ext>
              </a:extLst>
            </p:cNvPr>
            <p:cNvSpPr txBox="1"/>
            <p:nvPr/>
          </p:nvSpPr>
          <p:spPr>
            <a:xfrm rot="21060723">
              <a:off x="1196590" y="5321112"/>
              <a:ext cx="2178347" cy="823506"/>
            </a:xfrm>
            <a:prstGeom prst="rect">
              <a:avLst/>
            </a:prstGeom>
            <a:noFill/>
          </p:spPr>
          <p:txBody>
            <a:bodyPr wrap="square" rtlCol="0">
              <a:spAutoFit/>
            </a:bodyPr>
            <a:lstStyle/>
            <a:p>
              <a:r>
                <a:rPr lang="en-US" sz="2000" b="1" dirty="0"/>
                <a:t>Do this until convergence</a:t>
              </a:r>
            </a:p>
          </p:txBody>
        </p:sp>
      </p:grpSp>
      <p:sp>
        <p:nvSpPr>
          <p:cNvPr id="27" name="TextBox 26">
            <a:extLst>
              <a:ext uri="{FF2B5EF4-FFF2-40B4-BE49-F238E27FC236}">
                <a16:creationId xmlns:a16="http://schemas.microsoft.com/office/drawing/2014/main" id="{6587FCDD-8BAA-9625-B310-5654B62C82AC}"/>
              </a:ext>
            </a:extLst>
          </p:cNvPr>
          <p:cNvSpPr txBox="1"/>
          <p:nvPr/>
        </p:nvSpPr>
        <p:spPr>
          <a:xfrm>
            <a:off x="432686" y="415884"/>
            <a:ext cx="11326627" cy="584775"/>
          </a:xfrm>
          <a:prstGeom prst="rect">
            <a:avLst/>
          </a:prstGeom>
          <a:noFill/>
        </p:spPr>
        <p:txBody>
          <a:bodyPr wrap="none" rtlCol="0">
            <a:spAutoFit/>
          </a:bodyPr>
          <a:lstStyle/>
          <a:p>
            <a:r>
              <a:rPr lang="en-US" sz="3200" dirty="0"/>
              <a:t>Solving for the posterior distribution via Expectation Maximization:</a:t>
            </a:r>
          </a:p>
        </p:txBody>
      </p:sp>
    </p:spTree>
    <p:extLst>
      <p:ext uri="{BB962C8B-B14F-4D97-AF65-F5344CB8AC3E}">
        <p14:creationId xmlns:p14="http://schemas.microsoft.com/office/powerpoint/2010/main" val="3486846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3102</TotalTime>
  <Words>1855</Words>
  <Application>Microsoft Office PowerPoint</Application>
  <PresentationFormat>Widescreen</PresentationFormat>
  <Paragraphs>370</Paragraphs>
  <Slides>41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Alon Spinner</cp:lastModifiedBy>
  <cp:revision>936</cp:revision>
  <dcterms:created xsi:type="dcterms:W3CDTF">2022-01-18T15:50:45Z</dcterms:created>
  <dcterms:modified xsi:type="dcterms:W3CDTF">2022-06-19T12:27:57Z</dcterms:modified>
</cp:coreProperties>
</file>